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One Little Font" charset="1" panose="00000500000000000000"/>
      <p:regular r:id="rId19"/>
    </p:embeddedFont>
    <p:embeddedFont>
      <p:font typeface="Moon TH" charset="1" panose="02000000000000000000"/>
      <p:regular r:id="rId20"/>
    </p:embeddedFont>
    <p:embeddedFont>
      <p:font typeface="Handyman" charset="1" panose="00000000000000000000"/>
      <p:regular r:id="rId21"/>
    </p:embeddedFont>
    <p:embeddedFont>
      <p:font typeface="One Little Font Bold" charset="1" panose="000008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52.png" Type="http://schemas.openxmlformats.org/officeDocument/2006/relationships/image"/><Relationship Id="rId4" Target="../media/image53.png" Type="http://schemas.openxmlformats.org/officeDocument/2006/relationships/image"/><Relationship Id="rId5" Target="../media/image54.pn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55.png" Type="http://schemas.openxmlformats.org/officeDocument/2006/relationships/image"/><Relationship Id="rId6" Target="../media/image56.png" Type="http://schemas.openxmlformats.org/officeDocument/2006/relationships/image"/><Relationship Id="rId7" Target="../media/image5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58.png" Type="http://schemas.openxmlformats.org/officeDocument/2006/relationships/image"/><Relationship Id="rId4" Target="../media/image5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60.png" Type="http://schemas.openxmlformats.org/officeDocument/2006/relationships/image"/><Relationship Id="rId6" Target="../media/image61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svg" Type="http://schemas.openxmlformats.org/officeDocument/2006/relationships/image"/><Relationship Id="rId11" Target="../media/image42.png" Type="http://schemas.openxmlformats.org/officeDocument/2006/relationships/image"/><Relationship Id="rId2" Target="../media/image27.pn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Relationship Id="rId4" Target="../media/image45.svg" Type="http://schemas.openxmlformats.org/officeDocument/2006/relationships/image"/><Relationship Id="rId5" Target="../media/image46.png" Type="http://schemas.openxmlformats.org/officeDocument/2006/relationships/image"/><Relationship Id="rId6" Target="../media/image4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48.png" Type="http://schemas.openxmlformats.org/officeDocument/2006/relationships/image"/><Relationship Id="rId4" Target="../media/image49.png" Type="http://schemas.openxmlformats.org/officeDocument/2006/relationships/image"/><Relationship Id="rId5" Target="../media/image50.png" Type="http://schemas.openxmlformats.org/officeDocument/2006/relationships/image"/><Relationship Id="rId6" Target="../media/image5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860" r="0" b="-7586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65214" y="2077678"/>
            <a:ext cx="13181713" cy="6071787"/>
          </a:xfrm>
          <a:custGeom>
            <a:avLst/>
            <a:gdLst/>
            <a:ahLst/>
            <a:cxnLst/>
            <a:rect r="r" b="b" t="t" l="l"/>
            <a:pathLst>
              <a:path h="6071787" w="13181713">
                <a:moveTo>
                  <a:pt x="0" y="0"/>
                </a:moveTo>
                <a:lnTo>
                  <a:pt x="13181713" y="0"/>
                </a:lnTo>
                <a:lnTo>
                  <a:pt x="13181713" y="6071787"/>
                </a:lnTo>
                <a:lnTo>
                  <a:pt x="0" y="60717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33969" r="0" b="-10247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988726" y="3290142"/>
            <a:ext cx="8606651" cy="1936565"/>
            <a:chOff x="0" y="0"/>
            <a:chExt cx="1366883" cy="3075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66883" cy="307559"/>
            </a:xfrm>
            <a:custGeom>
              <a:avLst/>
              <a:gdLst/>
              <a:ahLst/>
              <a:cxnLst/>
              <a:rect r="r" b="b" t="t" l="l"/>
              <a:pathLst>
                <a:path h="307559" w="1366883">
                  <a:moveTo>
                    <a:pt x="0" y="0"/>
                  </a:moveTo>
                  <a:lnTo>
                    <a:pt x="1366883" y="0"/>
                  </a:lnTo>
                  <a:lnTo>
                    <a:pt x="1366883" y="307559"/>
                  </a:lnTo>
                  <a:lnTo>
                    <a:pt x="0" y="307559"/>
                  </a:lnTo>
                  <a:close/>
                </a:path>
              </a:pathLst>
            </a:custGeom>
            <a:solidFill>
              <a:srgbClr val="FCF1E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366883" cy="364710"/>
            </a:xfrm>
            <a:prstGeom prst="rect">
              <a:avLst/>
            </a:prstGeom>
          </p:spPr>
          <p:txBody>
            <a:bodyPr anchor="ctr" rtlCol="false" tIns="84244" lIns="84244" bIns="84244" rIns="84244"/>
            <a:lstStyle/>
            <a:p>
              <a:pPr algn="ctr">
                <a:lnSpc>
                  <a:spcPts val="3876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858828" y="8149465"/>
            <a:ext cx="13181713" cy="1581555"/>
          </a:xfrm>
          <a:custGeom>
            <a:avLst/>
            <a:gdLst/>
            <a:ahLst/>
            <a:cxnLst/>
            <a:rect r="r" b="b" t="t" l="l"/>
            <a:pathLst>
              <a:path h="1581555" w="13181713">
                <a:moveTo>
                  <a:pt x="0" y="0"/>
                </a:moveTo>
                <a:lnTo>
                  <a:pt x="13181713" y="0"/>
                </a:lnTo>
                <a:lnTo>
                  <a:pt x="13181713" y="1581555"/>
                </a:lnTo>
                <a:lnTo>
                  <a:pt x="0" y="15815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807719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941339" y="6495355"/>
            <a:ext cx="8606651" cy="2299188"/>
            <a:chOff x="0" y="0"/>
            <a:chExt cx="1366883" cy="3651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66883" cy="365150"/>
            </a:xfrm>
            <a:custGeom>
              <a:avLst/>
              <a:gdLst/>
              <a:ahLst/>
              <a:cxnLst/>
              <a:rect r="r" b="b" t="t" l="l"/>
              <a:pathLst>
                <a:path h="365150" w="1366883">
                  <a:moveTo>
                    <a:pt x="0" y="0"/>
                  </a:moveTo>
                  <a:lnTo>
                    <a:pt x="1366883" y="0"/>
                  </a:lnTo>
                  <a:lnTo>
                    <a:pt x="1366883" y="365150"/>
                  </a:lnTo>
                  <a:lnTo>
                    <a:pt x="0" y="365150"/>
                  </a:lnTo>
                  <a:close/>
                </a:path>
              </a:pathLst>
            </a:custGeom>
            <a:solidFill>
              <a:srgbClr val="FCF1E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366883" cy="422300"/>
            </a:xfrm>
            <a:prstGeom prst="rect">
              <a:avLst/>
            </a:prstGeom>
          </p:spPr>
          <p:txBody>
            <a:bodyPr anchor="ctr" rtlCol="false" tIns="84244" lIns="84244" bIns="84244" rIns="84244"/>
            <a:lstStyle/>
            <a:p>
              <a:pPr algn="ctr">
                <a:lnSpc>
                  <a:spcPts val="3876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957135" y="5226707"/>
            <a:ext cx="8196611" cy="1268648"/>
            <a:chOff x="0" y="0"/>
            <a:chExt cx="1301761" cy="20148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01761" cy="201483"/>
            </a:xfrm>
            <a:custGeom>
              <a:avLst/>
              <a:gdLst/>
              <a:ahLst/>
              <a:cxnLst/>
              <a:rect r="r" b="b" t="t" l="l"/>
              <a:pathLst>
                <a:path h="201483" w="1301761">
                  <a:moveTo>
                    <a:pt x="0" y="0"/>
                  </a:moveTo>
                  <a:lnTo>
                    <a:pt x="1301761" y="0"/>
                  </a:lnTo>
                  <a:lnTo>
                    <a:pt x="1301761" y="201483"/>
                  </a:lnTo>
                  <a:lnTo>
                    <a:pt x="0" y="201483"/>
                  </a:lnTo>
                  <a:close/>
                </a:path>
              </a:pathLst>
            </a:custGeom>
            <a:solidFill>
              <a:srgbClr val="FCF1E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301761" cy="258633"/>
            </a:xfrm>
            <a:prstGeom prst="rect">
              <a:avLst/>
            </a:prstGeom>
          </p:spPr>
          <p:txBody>
            <a:bodyPr anchor="ctr" rtlCol="false" tIns="84244" lIns="84244" bIns="84244" rIns="84244"/>
            <a:lstStyle/>
            <a:p>
              <a:pPr algn="ctr">
                <a:lnSpc>
                  <a:spcPts val="3876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865214" y="555980"/>
            <a:ext cx="13181713" cy="1594523"/>
          </a:xfrm>
          <a:custGeom>
            <a:avLst/>
            <a:gdLst/>
            <a:ahLst/>
            <a:cxnLst/>
            <a:rect r="r" b="b" t="t" l="l"/>
            <a:pathLst>
              <a:path h="1594523" w="13181713">
                <a:moveTo>
                  <a:pt x="0" y="0"/>
                </a:moveTo>
                <a:lnTo>
                  <a:pt x="13181713" y="0"/>
                </a:lnTo>
                <a:lnTo>
                  <a:pt x="13181713" y="1594523"/>
                </a:lnTo>
                <a:lnTo>
                  <a:pt x="0" y="15945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800336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467604" y="3123019"/>
            <a:ext cx="7970547" cy="3531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50"/>
              </a:lnSpc>
            </a:pPr>
            <a:r>
              <a:rPr lang="en-US" sz="8883">
                <a:solidFill>
                  <a:srgbClr val="000000"/>
                </a:solidFill>
                <a:latin typeface="One Little Font"/>
              </a:rPr>
              <a:t>PERSONAL DATA MANAGEMENT SYSTEM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467604" y="7024089"/>
            <a:ext cx="7970547" cy="1249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7"/>
              </a:lnSpc>
            </a:pPr>
            <a:r>
              <a:rPr lang="en-US" sz="3167" spc="288">
                <a:solidFill>
                  <a:srgbClr val="000000"/>
                </a:solidFill>
                <a:latin typeface="Moon TH Bold"/>
              </a:rPr>
              <a:t>-BY</a:t>
            </a:r>
          </a:p>
          <a:p>
            <a:pPr algn="ctr">
              <a:lnSpc>
                <a:spcPts val="3167"/>
              </a:lnSpc>
            </a:pPr>
            <a:r>
              <a:rPr lang="en-US" sz="3167" spc="288">
                <a:solidFill>
                  <a:srgbClr val="000000"/>
                </a:solidFill>
                <a:latin typeface="Moon TH Bold"/>
              </a:rPr>
              <a:t>SADHANA A(220701235) </a:t>
            </a:r>
          </a:p>
          <a:p>
            <a:pPr algn="ctr">
              <a:lnSpc>
                <a:spcPts val="3167"/>
              </a:lnSpc>
            </a:pPr>
            <a:r>
              <a:rPr lang="en-US" sz="3167" spc="288">
                <a:solidFill>
                  <a:srgbClr val="000000"/>
                </a:solidFill>
                <a:latin typeface="Moon TH Bold"/>
              </a:rPr>
              <a:t>RUPALA N(220701233) 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-949890" y="3941210"/>
            <a:ext cx="7464738" cy="7247582"/>
          </a:xfrm>
          <a:custGeom>
            <a:avLst/>
            <a:gdLst/>
            <a:ahLst/>
            <a:cxnLst/>
            <a:rect r="r" b="b" t="t" l="l"/>
            <a:pathLst>
              <a:path h="7247582" w="7464738">
                <a:moveTo>
                  <a:pt x="0" y="0"/>
                </a:moveTo>
                <a:lnTo>
                  <a:pt x="7464739" y="0"/>
                </a:lnTo>
                <a:lnTo>
                  <a:pt x="7464739" y="7247582"/>
                </a:lnTo>
                <a:lnTo>
                  <a:pt x="0" y="72475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1576176">
            <a:off x="14218737" y="2236919"/>
            <a:ext cx="2719264" cy="2086417"/>
          </a:xfrm>
          <a:custGeom>
            <a:avLst/>
            <a:gdLst/>
            <a:ahLst/>
            <a:cxnLst/>
            <a:rect r="r" b="b" t="t" l="l"/>
            <a:pathLst>
              <a:path h="2086417" w="2719264">
                <a:moveTo>
                  <a:pt x="0" y="0"/>
                </a:moveTo>
                <a:lnTo>
                  <a:pt x="2719264" y="0"/>
                </a:lnTo>
                <a:lnTo>
                  <a:pt x="2719264" y="2086417"/>
                </a:lnTo>
                <a:lnTo>
                  <a:pt x="0" y="20864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860" r="0" b="-7586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4480" y="1872705"/>
            <a:ext cx="6444078" cy="4954687"/>
          </a:xfrm>
          <a:custGeom>
            <a:avLst/>
            <a:gdLst/>
            <a:ahLst/>
            <a:cxnLst/>
            <a:rect r="r" b="b" t="t" l="l"/>
            <a:pathLst>
              <a:path h="4954687" w="6444078">
                <a:moveTo>
                  <a:pt x="0" y="0"/>
                </a:moveTo>
                <a:lnTo>
                  <a:pt x="6444078" y="0"/>
                </a:lnTo>
                <a:lnTo>
                  <a:pt x="6444078" y="4954687"/>
                </a:lnTo>
                <a:lnTo>
                  <a:pt x="0" y="49546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998" t="-20505" r="-22254" b="-1227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021049" y="4829812"/>
            <a:ext cx="7135742" cy="5121363"/>
          </a:xfrm>
          <a:custGeom>
            <a:avLst/>
            <a:gdLst/>
            <a:ahLst/>
            <a:cxnLst/>
            <a:rect r="r" b="b" t="t" l="l"/>
            <a:pathLst>
              <a:path h="5121363" w="7135742">
                <a:moveTo>
                  <a:pt x="0" y="0"/>
                </a:moveTo>
                <a:lnTo>
                  <a:pt x="7135742" y="0"/>
                </a:lnTo>
                <a:lnTo>
                  <a:pt x="7135742" y="5121363"/>
                </a:lnTo>
                <a:lnTo>
                  <a:pt x="0" y="51213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311" t="-8469" r="-12774" b="-1592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041503" y="1765747"/>
            <a:ext cx="6230575" cy="2910594"/>
          </a:xfrm>
          <a:custGeom>
            <a:avLst/>
            <a:gdLst/>
            <a:ahLst/>
            <a:cxnLst/>
            <a:rect r="r" b="b" t="t" l="l"/>
            <a:pathLst>
              <a:path h="2910594" w="6230575">
                <a:moveTo>
                  <a:pt x="0" y="0"/>
                </a:moveTo>
                <a:lnTo>
                  <a:pt x="6230576" y="0"/>
                </a:lnTo>
                <a:lnTo>
                  <a:pt x="6230576" y="2910594"/>
                </a:lnTo>
                <a:lnTo>
                  <a:pt x="0" y="29105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600" t="-29099" r="-18628" b="-5712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09456" y="435599"/>
            <a:ext cx="17069088" cy="117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7700" spc="569">
                <a:solidFill>
                  <a:srgbClr val="000000"/>
                </a:solidFill>
                <a:latin typeface="Handyman"/>
              </a:rPr>
              <a:t>Home page &amp; Email-passwords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-6576362">
            <a:off x="3545766" y="7279570"/>
            <a:ext cx="2716767" cy="2084501"/>
          </a:xfrm>
          <a:custGeom>
            <a:avLst/>
            <a:gdLst/>
            <a:ahLst/>
            <a:cxnLst/>
            <a:rect r="r" b="b" t="t" l="l"/>
            <a:pathLst>
              <a:path h="2084501" w="2716767">
                <a:moveTo>
                  <a:pt x="2716766" y="0"/>
                </a:moveTo>
                <a:lnTo>
                  <a:pt x="0" y="0"/>
                </a:lnTo>
                <a:lnTo>
                  <a:pt x="0" y="2084501"/>
                </a:lnTo>
                <a:lnTo>
                  <a:pt x="2716766" y="2084501"/>
                </a:lnTo>
                <a:lnTo>
                  <a:pt x="271676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9018792">
            <a:off x="14828056" y="5212292"/>
            <a:ext cx="2716767" cy="2084501"/>
          </a:xfrm>
          <a:custGeom>
            <a:avLst/>
            <a:gdLst/>
            <a:ahLst/>
            <a:cxnLst/>
            <a:rect r="r" b="b" t="t" l="l"/>
            <a:pathLst>
              <a:path h="2084501" w="2716767">
                <a:moveTo>
                  <a:pt x="2716766" y="0"/>
                </a:moveTo>
                <a:lnTo>
                  <a:pt x="0" y="0"/>
                </a:lnTo>
                <a:lnTo>
                  <a:pt x="0" y="2084501"/>
                </a:lnTo>
                <a:lnTo>
                  <a:pt x="2716766" y="2084501"/>
                </a:lnTo>
                <a:lnTo>
                  <a:pt x="271676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860" r="0" b="-7586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6576362">
            <a:off x="2385121" y="6841647"/>
            <a:ext cx="2716767" cy="2084501"/>
          </a:xfrm>
          <a:custGeom>
            <a:avLst/>
            <a:gdLst/>
            <a:ahLst/>
            <a:cxnLst/>
            <a:rect r="r" b="b" t="t" l="l"/>
            <a:pathLst>
              <a:path h="2084501" w="2716767">
                <a:moveTo>
                  <a:pt x="2716766" y="0"/>
                </a:moveTo>
                <a:lnTo>
                  <a:pt x="0" y="0"/>
                </a:lnTo>
                <a:lnTo>
                  <a:pt x="0" y="2084501"/>
                </a:lnTo>
                <a:lnTo>
                  <a:pt x="2716766" y="2084501"/>
                </a:lnTo>
                <a:lnTo>
                  <a:pt x="271676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10078414">
            <a:off x="13182464" y="7150702"/>
            <a:ext cx="2716767" cy="2084501"/>
          </a:xfrm>
          <a:custGeom>
            <a:avLst/>
            <a:gdLst/>
            <a:ahLst/>
            <a:cxnLst/>
            <a:rect r="r" b="b" t="t" l="l"/>
            <a:pathLst>
              <a:path h="2084501" w="2716767">
                <a:moveTo>
                  <a:pt x="2716766" y="0"/>
                </a:moveTo>
                <a:lnTo>
                  <a:pt x="0" y="0"/>
                </a:lnTo>
                <a:lnTo>
                  <a:pt x="0" y="2084500"/>
                </a:lnTo>
                <a:lnTo>
                  <a:pt x="2716766" y="2084500"/>
                </a:lnTo>
                <a:lnTo>
                  <a:pt x="271676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09456" y="2049045"/>
            <a:ext cx="7262677" cy="4205498"/>
          </a:xfrm>
          <a:custGeom>
            <a:avLst/>
            <a:gdLst/>
            <a:ahLst/>
            <a:cxnLst/>
            <a:rect r="r" b="b" t="t" l="l"/>
            <a:pathLst>
              <a:path h="4205498" w="7262677">
                <a:moveTo>
                  <a:pt x="0" y="0"/>
                </a:moveTo>
                <a:lnTo>
                  <a:pt x="7262677" y="0"/>
                </a:lnTo>
                <a:lnTo>
                  <a:pt x="7262677" y="4205497"/>
                </a:lnTo>
                <a:lnTo>
                  <a:pt x="0" y="420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676" t="-21004" r="-7743" b="-2520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605166" y="7410504"/>
            <a:ext cx="7077669" cy="2102749"/>
          </a:xfrm>
          <a:custGeom>
            <a:avLst/>
            <a:gdLst/>
            <a:ahLst/>
            <a:cxnLst/>
            <a:rect r="r" b="b" t="t" l="l"/>
            <a:pathLst>
              <a:path h="2102749" w="7077669">
                <a:moveTo>
                  <a:pt x="0" y="0"/>
                </a:moveTo>
                <a:lnTo>
                  <a:pt x="7077668" y="0"/>
                </a:lnTo>
                <a:lnTo>
                  <a:pt x="7077668" y="2102748"/>
                </a:lnTo>
                <a:lnTo>
                  <a:pt x="0" y="21027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204" t="-80657" r="-5318" b="-7498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1888066"/>
            <a:ext cx="8534544" cy="5002475"/>
          </a:xfrm>
          <a:custGeom>
            <a:avLst/>
            <a:gdLst/>
            <a:ahLst/>
            <a:cxnLst/>
            <a:rect r="r" b="b" t="t" l="l"/>
            <a:pathLst>
              <a:path h="5002475" w="8534544">
                <a:moveTo>
                  <a:pt x="0" y="0"/>
                </a:moveTo>
                <a:lnTo>
                  <a:pt x="8534544" y="0"/>
                </a:lnTo>
                <a:lnTo>
                  <a:pt x="8534544" y="5002475"/>
                </a:lnTo>
                <a:lnTo>
                  <a:pt x="0" y="50024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49" t="-8000" r="-4754" b="-15274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09456" y="435599"/>
            <a:ext cx="17069088" cy="117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7700" spc="569">
                <a:solidFill>
                  <a:srgbClr val="000000"/>
                </a:solidFill>
                <a:latin typeface="Handyman"/>
              </a:rPr>
              <a:t>ADD &amp; VIEW ABOUT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860" r="0" b="-7586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4208" y="2473095"/>
            <a:ext cx="8349792" cy="6321261"/>
          </a:xfrm>
          <a:custGeom>
            <a:avLst/>
            <a:gdLst/>
            <a:ahLst/>
            <a:cxnLst/>
            <a:rect r="r" b="b" t="t" l="l"/>
            <a:pathLst>
              <a:path h="6321261" w="8349792">
                <a:moveTo>
                  <a:pt x="0" y="0"/>
                </a:moveTo>
                <a:lnTo>
                  <a:pt x="8349792" y="0"/>
                </a:lnTo>
                <a:lnTo>
                  <a:pt x="8349792" y="6321261"/>
                </a:lnTo>
                <a:lnTo>
                  <a:pt x="0" y="63212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640" t="0" r="-638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35026" y="2473095"/>
            <a:ext cx="8372282" cy="6192961"/>
          </a:xfrm>
          <a:custGeom>
            <a:avLst/>
            <a:gdLst/>
            <a:ahLst/>
            <a:cxnLst/>
            <a:rect r="r" b="b" t="t" l="l"/>
            <a:pathLst>
              <a:path h="6192961" w="8372282">
                <a:moveTo>
                  <a:pt x="0" y="0"/>
                </a:moveTo>
                <a:lnTo>
                  <a:pt x="8372282" y="0"/>
                </a:lnTo>
                <a:lnTo>
                  <a:pt x="8372282" y="6192961"/>
                </a:lnTo>
                <a:lnTo>
                  <a:pt x="0" y="61929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57" t="0" r="-1057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9456" y="435599"/>
            <a:ext cx="17069088" cy="117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7700" spc="569">
                <a:solidFill>
                  <a:srgbClr val="000000"/>
                </a:solidFill>
                <a:latin typeface="Handyman"/>
              </a:rPr>
              <a:t>HELPLINE &amp; LOGOUT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860" r="0" b="-7586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382293" y="1809385"/>
            <a:ext cx="9800393" cy="6668230"/>
            <a:chOff x="0" y="0"/>
            <a:chExt cx="13067191" cy="88909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67191" cy="8890974"/>
            </a:xfrm>
            <a:custGeom>
              <a:avLst/>
              <a:gdLst/>
              <a:ahLst/>
              <a:cxnLst/>
              <a:rect r="r" b="b" t="t" l="l"/>
              <a:pathLst>
                <a:path h="8890974" w="13067191">
                  <a:moveTo>
                    <a:pt x="0" y="0"/>
                  </a:moveTo>
                  <a:lnTo>
                    <a:pt x="13067191" y="0"/>
                  </a:lnTo>
                  <a:lnTo>
                    <a:pt x="13067191" y="8890974"/>
                  </a:lnTo>
                  <a:lnTo>
                    <a:pt x="0" y="88909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5" id="5"/>
            <p:cNvGrpSpPr/>
            <p:nvPr/>
          </p:nvGrpSpPr>
          <p:grpSpPr>
            <a:xfrm rot="0">
              <a:off x="1220323" y="1277019"/>
              <a:ext cx="10777907" cy="6336566"/>
              <a:chOff x="0" y="0"/>
              <a:chExt cx="2915573" cy="1714129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915573" cy="1714129"/>
              </a:xfrm>
              <a:custGeom>
                <a:avLst/>
                <a:gdLst/>
                <a:ahLst/>
                <a:cxnLst/>
                <a:rect r="r" b="b" t="t" l="l"/>
                <a:pathLst>
                  <a:path h="1714129" w="2915573">
                    <a:moveTo>
                      <a:pt x="0" y="0"/>
                    </a:moveTo>
                    <a:lnTo>
                      <a:pt x="2915573" y="0"/>
                    </a:lnTo>
                    <a:lnTo>
                      <a:pt x="2915573" y="1714129"/>
                    </a:lnTo>
                    <a:lnTo>
                      <a:pt x="0" y="1714129"/>
                    </a:lnTo>
                    <a:close/>
                  </a:path>
                </a:pathLst>
              </a:custGeom>
              <a:solidFill>
                <a:srgbClr val="FCF1E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2915573" cy="175222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2"/>
                  </a:lnSpc>
                </a:pPr>
              </a:p>
            </p:txBody>
          </p:sp>
        </p:grpSp>
      </p:grpSp>
      <p:sp>
        <p:nvSpPr>
          <p:cNvPr name="TextBox 8" id="8"/>
          <p:cNvSpPr txBox="true"/>
          <p:nvPr/>
        </p:nvSpPr>
        <p:spPr>
          <a:xfrm rot="0">
            <a:off x="4744978" y="4507230"/>
            <a:ext cx="9031975" cy="1482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00"/>
              </a:lnSpc>
            </a:pPr>
            <a:r>
              <a:rPr lang="en-US" sz="11100" spc="821">
                <a:solidFill>
                  <a:srgbClr val="000000"/>
                </a:solidFill>
                <a:latin typeface="One Little Font"/>
              </a:rPr>
              <a:t>Thank you</a:t>
            </a:r>
            <a:r>
              <a:rPr lang="en-US" sz="11100" spc="821">
                <a:solidFill>
                  <a:srgbClr val="000000"/>
                </a:solidFill>
                <a:latin typeface="One Little Font"/>
              </a:rPr>
              <a:t>!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344035" y="4810703"/>
            <a:ext cx="7677304" cy="13577225"/>
          </a:xfrm>
          <a:custGeom>
            <a:avLst/>
            <a:gdLst/>
            <a:ahLst/>
            <a:cxnLst/>
            <a:rect r="r" b="b" t="t" l="l"/>
            <a:pathLst>
              <a:path h="13577225" w="7677304">
                <a:moveTo>
                  <a:pt x="0" y="0"/>
                </a:moveTo>
                <a:lnTo>
                  <a:pt x="7677303" y="0"/>
                </a:lnTo>
                <a:lnTo>
                  <a:pt x="7677303" y="13577225"/>
                </a:lnTo>
                <a:lnTo>
                  <a:pt x="0" y="135772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017810" y="6955170"/>
            <a:ext cx="8252380" cy="517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3"/>
              </a:lnSpc>
            </a:pPr>
            <a:r>
              <a:rPr lang="en-US" sz="2875">
                <a:solidFill>
                  <a:srgbClr val="000000"/>
                </a:solidFill>
                <a:latin typeface="Handyman"/>
              </a:rPr>
              <a:t>www.reallygreatsite.com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1576176">
            <a:off x="14163878" y="1794763"/>
            <a:ext cx="2768326" cy="2124061"/>
          </a:xfrm>
          <a:custGeom>
            <a:avLst/>
            <a:gdLst/>
            <a:ahLst/>
            <a:cxnLst/>
            <a:rect r="r" b="b" t="t" l="l"/>
            <a:pathLst>
              <a:path h="2124061" w="2768326">
                <a:moveTo>
                  <a:pt x="0" y="0"/>
                </a:moveTo>
                <a:lnTo>
                  <a:pt x="2768326" y="0"/>
                </a:lnTo>
                <a:lnTo>
                  <a:pt x="2768326" y="2124061"/>
                </a:lnTo>
                <a:lnTo>
                  <a:pt x="0" y="21240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-4510730">
            <a:off x="1797613" y="6672265"/>
            <a:ext cx="2716767" cy="2084501"/>
          </a:xfrm>
          <a:custGeom>
            <a:avLst/>
            <a:gdLst/>
            <a:ahLst/>
            <a:cxnLst/>
            <a:rect r="r" b="b" t="t" l="l"/>
            <a:pathLst>
              <a:path h="2084501" w="2716767">
                <a:moveTo>
                  <a:pt x="2716766" y="0"/>
                </a:moveTo>
                <a:lnTo>
                  <a:pt x="0" y="0"/>
                </a:lnTo>
                <a:lnTo>
                  <a:pt x="0" y="2084501"/>
                </a:lnTo>
                <a:lnTo>
                  <a:pt x="2716766" y="2084501"/>
                </a:lnTo>
                <a:lnTo>
                  <a:pt x="271676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860" r="0" b="-7586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47124" y="-358622"/>
            <a:ext cx="14312176" cy="10483144"/>
            <a:chOff x="0" y="0"/>
            <a:chExt cx="19082902" cy="13977525"/>
          </a:xfrm>
        </p:grpSpPr>
        <p:sp>
          <p:nvSpPr>
            <p:cNvPr name="Freeform 4" id="4"/>
            <p:cNvSpPr/>
            <p:nvPr/>
          </p:nvSpPr>
          <p:spPr>
            <a:xfrm flipH="false" flipV="false" rot="-5400000">
              <a:off x="2552688" y="-2552688"/>
              <a:ext cx="13977525" cy="19082902"/>
            </a:xfrm>
            <a:custGeom>
              <a:avLst/>
              <a:gdLst/>
              <a:ahLst/>
              <a:cxnLst/>
              <a:rect r="r" b="b" t="t" l="l"/>
              <a:pathLst>
                <a:path h="19082902" w="13977525">
                  <a:moveTo>
                    <a:pt x="0" y="0"/>
                  </a:moveTo>
                  <a:lnTo>
                    <a:pt x="13977526" y="0"/>
                  </a:lnTo>
                  <a:lnTo>
                    <a:pt x="13977526" y="19082902"/>
                  </a:lnTo>
                  <a:lnTo>
                    <a:pt x="0" y="190829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5" id="5"/>
            <p:cNvGrpSpPr/>
            <p:nvPr/>
          </p:nvGrpSpPr>
          <p:grpSpPr>
            <a:xfrm rot="0">
              <a:off x="4009104" y="1236370"/>
              <a:ext cx="13278445" cy="11380451"/>
              <a:chOff x="0" y="0"/>
              <a:chExt cx="1950839" cy="167199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950839" cy="1671990"/>
              </a:xfrm>
              <a:custGeom>
                <a:avLst/>
                <a:gdLst/>
                <a:ahLst/>
                <a:cxnLst/>
                <a:rect r="r" b="b" t="t" l="l"/>
                <a:pathLst>
                  <a:path h="1671990" w="1950839">
                    <a:moveTo>
                      <a:pt x="0" y="0"/>
                    </a:moveTo>
                    <a:lnTo>
                      <a:pt x="1950839" y="0"/>
                    </a:lnTo>
                    <a:lnTo>
                      <a:pt x="1950839" y="1671990"/>
                    </a:lnTo>
                    <a:lnTo>
                      <a:pt x="0" y="1671990"/>
                    </a:lnTo>
                    <a:close/>
                  </a:path>
                </a:pathLst>
              </a:custGeom>
              <a:solidFill>
                <a:srgbClr val="FCF0E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1950839" cy="17100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33"/>
                  </a:lnSpc>
                </a:pPr>
              </a:p>
            </p:txBody>
          </p:sp>
        </p:grpSp>
      </p:grpSp>
      <p:sp>
        <p:nvSpPr>
          <p:cNvPr name="Freeform 8" id="8"/>
          <p:cNvSpPr/>
          <p:nvPr/>
        </p:nvSpPr>
        <p:spPr>
          <a:xfrm flipH="false" flipV="false" rot="0">
            <a:off x="13554302" y="6610239"/>
            <a:ext cx="3612418" cy="3676761"/>
          </a:xfrm>
          <a:custGeom>
            <a:avLst/>
            <a:gdLst/>
            <a:ahLst/>
            <a:cxnLst/>
            <a:rect r="r" b="b" t="t" l="l"/>
            <a:pathLst>
              <a:path h="3676761" w="3612418">
                <a:moveTo>
                  <a:pt x="0" y="0"/>
                </a:moveTo>
                <a:lnTo>
                  <a:pt x="3612418" y="0"/>
                </a:lnTo>
                <a:lnTo>
                  <a:pt x="3612418" y="3676761"/>
                </a:lnTo>
                <a:lnTo>
                  <a:pt x="0" y="36767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748137" y="1486047"/>
            <a:ext cx="9612375" cy="6851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4"/>
              </a:lnSpc>
            </a:pPr>
          </a:p>
          <a:p>
            <a:pPr algn="l">
              <a:lnSpc>
                <a:spcPts val="3164"/>
              </a:lnSpc>
            </a:pPr>
          </a:p>
          <a:p>
            <a:pPr algn="l" marL="617273" indent="-308636" lvl="1">
              <a:lnSpc>
                <a:spcPts val="3402"/>
              </a:lnSpc>
              <a:buFont typeface="Arial"/>
              <a:buChar char="•"/>
            </a:pPr>
            <a:r>
              <a:rPr lang="en-US" sz="2859">
                <a:solidFill>
                  <a:srgbClr val="000000"/>
                </a:solidFill>
                <a:latin typeface="Handyman"/>
              </a:rPr>
              <a:t>In the digital age, managing personal data securely is essential. This project introduces a Personal Data Management System (PDMS) that empowers individuals to organize their data effectively. </a:t>
            </a:r>
          </a:p>
          <a:p>
            <a:pPr algn="l" marL="617273" indent="-308636" lvl="1">
              <a:lnSpc>
                <a:spcPts val="3402"/>
              </a:lnSpc>
              <a:buFont typeface="Arial"/>
              <a:buChar char="•"/>
            </a:pPr>
            <a:r>
              <a:rPr lang="en-US" sz="2859">
                <a:solidFill>
                  <a:srgbClr val="000000"/>
                </a:solidFill>
                <a:latin typeface="Handyman"/>
              </a:rPr>
              <a:t>The PDMS offers secure data storage, user-friendly interfaces, customizable privacy settings, and tools for consent-based data sharing.</a:t>
            </a:r>
          </a:p>
          <a:p>
            <a:pPr algn="l" marL="617273" indent="-308636" lvl="1">
              <a:lnSpc>
                <a:spcPts val="3402"/>
              </a:lnSpc>
              <a:buFont typeface="Arial"/>
              <a:buChar char="•"/>
            </a:pPr>
            <a:r>
              <a:rPr lang="en-US" sz="2859">
                <a:solidFill>
                  <a:srgbClr val="000000"/>
                </a:solidFill>
                <a:latin typeface="Handyman"/>
              </a:rPr>
              <a:t> It complies with regulations like GDPR and CCPA. The system features data analytics for insights and supports integration with external services.</a:t>
            </a:r>
          </a:p>
          <a:p>
            <a:pPr algn="l" marL="617273" indent="-308636" lvl="1">
              <a:lnSpc>
                <a:spcPts val="3402"/>
              </a:lnSpc>
              <a:buFont typeface="Arial"/>
              <a:buChar char="•"/>
            </a:pPr>
            <a:r>
              <a:rPr lang="en-US" sz="2859">
                <a:solidFill>
                  <a:srgbClr val="000000"/>
                </a:solidFill>
                <a:latin typeface="Handyman"/>
              </a:rPr>
              <a:t> By providing intuitive controls and transparency, the PDMS enhances user empowerment and data security, offering a reliable solution for personal data management in a connected world.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44588" y="972862"/>
            <a:ext cx="8117247" cy="2005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7700" spc="338">
                <a:solidFill>
                  <a:srgbClr val="000000"/>
                </a:solidFill>
                <a:latin typeface="One Little Font Bold"/>
              </a:rPr>
              <a:t>ABSTRACT</a:t>
            </a:r>
          </a:p>
          <a:p>
            <a:pPr algn="ctr">
              <a:lnSpc>
                <a:spcPts val="7700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1576176">
            <a:off x="14811843" y="188984"/>
            <a:ext cx="2188833" cy="1679432"/>
          </a:xfrm>
          <a:custGeom>
            <a:avLst/>
            <a:gdLst/>
            <a:ahLst/>
            <a:cxnLst/>
            <a:rect r="r" b="b" t="t" l="l"/>
            <a:pathLst>
              <a:path h="1679432" w="2188833">
                <a:moveTo>
                  <a:pt x="0" y="0"/>
                </a:moveTo>
                <a:lnTo>
                  <a:pt x="2188832" y="0"/>
                </a:lnTo>
                <a:lnTo>
                  <a:pt x="2188832" y="1679432"/>
                </a:lnTo>
                <a:lnTo>
                  <a:pt x="0" y="16794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-4510730">
            <a:off x="1380492" y="8123238"/>
            <a:ext cx="2394559" cy="1837280"/>
          </a:xfrm>
          <a:custGeom>
            <a:avLst/>
            <a:gdLst/>
            <a:ahLst/>
            <a:cxnLst/>
            <a:rect r="r" b="b" t="t" l="l"/>
            <a:pathLst>
              <a:path h="1837280" w="2394559">
                <a:moveTo>
                  <a:pt x="2394559" y="0"/>
                </a:moveTo>
                <a:lnTo>
                  <a:pt x="0" y="0"/>
                </a:lnTo>
                <a:lnTo>
                  <a:pt x="0" y="1837279"/>
                </a:lnTo>
                <a:lnTo>
                  <a:pt x="2394559" y="1837279"/>
                </a:lnTo>
                <a:lnTo>
                  <a:pt x="2394559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860" r="0" b="-7586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596265"/>
            <a:ext cx="11444638" cy="8332649"/>
            <a:chOff x="0" y="0"/>
            <a:chExt cx="15259517" cy="11110198"/>
          </a:xfrm>
        </p:grpSpPr>
        <p:sp>
          <p:nvSpPr>
            <p:cNvPr name="Freeform 4" id="4"/>
            <p:cNvSpPr/>
            <p:nvPr/>
          </p:nvSpPr>
          <p:spPr>
            <a:xfrm flipH="false" flipV="false" rot="5400000">
              <a:off x="2074659" y="-2074659"/>
              <a:ext cx="11110198" cy="15259517"/>
            </a:xfrm>
            <a:custGeom>
              <a:avLst/>
              <a:gdLst/>
              <a:ahLst/>
              <a:cxnLst/>
              <a:rect r="r" b="b" t="t" l="l"/>
              <a:pathLst>
                <a:path h="15259517" w="11110198">
                  <a:moveTo>
                    <a:pt x="0" y="0"/>
                  </a:moveTo>
                  <a:lnTo>
                    <a:pt x="11110199" y="0"/>
                  </a:lnTo>
                  <a:lnTo>
                    <a:pt x="11110199" y="15259517"/>
                  </a:lnTo>
                  <a:lnTo>
                    <a:pt x="0" y="15259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5" id="5"/>
            <p:cNvGrpSpPr/>
            <p:nvPr/>
          </p:nvGrpSpPr>
          <p:grpSpPr>
            <a:xfrm rot="0">
              <a:off x="2077427" y="1469377"/>
              <a:ext cx="11358481" cy="7668396"/>
              <a:chOff x="0" y="0"/>
              <a:chExt cx="1656285" cy="11182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656285" cy="1118200"/>
              </a:xfrm>
              <a:custGeom>
                <a:avLst/>
                <a:gdLst/>
                <a:ahLst/>
                <a:cxnLst/>
                <a:rect r="r" b="b" t="t" l="l"/>
                <a:pathLst>
                  <a:path h="1118200" w="1656285">
                    <a:moveTo>
                      <a:pt x="0" y="0"/>
                    </a:moveTo>
                    <a:lnTo>
                      <a:pt x="1656285" y="0"/>
                    </a:lnTo>
                    <a:lnTo>
                      <a:pt x="1656285" y="1118200"/>
                    </a:lnTo>
                    <a:lnTo>
                      <a:pt x="0" y="1118200"/>
                    </a:lnTo>
                    <a:close/>
                  </a:path>
                </a:pathLst>
              </a:custGeom>
              <a:solidFill>
                <a:srgbClr val="FCF0E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1656285" cy="1156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4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2077427" y="8869453"/>
              <a:ext cx="10755982" cy="981204"/>
              <a:chOff x="0" y="0"/>
              <a:chExt cx="1568429" cy="143078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568429" cy="143078"/>
              </a:xfrm>
              <a:custGeom>
                <a:avLst/>
                <a:gdLst/>
                <a:ahLst/>
                <a:cxnLst/>
                <a:rect r="r" b="b" t="t" l="l"/>
                <a:pathLst>
                  <a:path h="143078" w="1568429">
                    <a:moveTo>
                      <a:pt x="0" y="0"/>
                    </a:moveTo>
                    <a:lnTo>
                      <a:pt x="1568429" y="0"/>
                    </a:lnTo>
                    <a:lnTo>
                      <a:pt x="1568429" y="143078"/>
                    </a:lnTo>
                    <a:lnTo>
                      <a:pt x="0" y="143078"/>
                    </a:lnTo>
                    <a:close/>
                  </a:path>
                </a:pathLst>
              </a:custGeom>
              <a:solidFill>
                <a:srgbClr val="FCF0E0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1568429" cy="1811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4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2250877">
              <a:off x="12504740" y="8692207"/>
              <a:ext cx="928816" cy="891132"/>
              <a:chOff x="0" y="0"/>
              <a:chExt cx="135439" cy="129944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35439" cy="129944"/>
              </a:xfrm>
              <a:custGeom>
                <a:avLst/>
                <a:gdLst/>
                <a:ahLst/>
                <a:cxnLst/>
                <a:rect r="r" b="b" t="t" l="l"/>
                <a:pathLst>
                  <a:path h="129944" w="135439">
                    <a:moveTo>
                      <a:pt x="0" y="0"/>
                    </a:moveTo>
                    <a:lnTo>
                      <a:pt x="135439" y="0"/>
                    </a:lnTo>
                    <a:lnTo>
                      <a:pt x="135439" y="129944"/>
                    </a:lnTo>
                    <a:lnTo>
                      <a:pt x="0" y="129944"/>
                    </a:lnTo>
                    <a:close/>
                  </a:path>
                </a:pathLst>
              </a:custGeom>
              <a:solidFill>
                <a:srgbClr val="FCF0E0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135439" cy="1680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4"/>
                  </a:lnSpc>
                </a:pPr>
              </a:p>
            </p:txBody>
          </p:sp>
        </p:grpSp>
      </p:grpSp>
      <p:sp>
        <p:nvSpPr>
          <p:cNvPr name="Freeform 14" id="14"/>
          <p:cNvSpPr/>
          <p:nvPr/>
        </p:nvSpPr>
        <p:spPr>
          <a:xfrm flipH="false" flipV="false" rot="0">
            <a:off x="12074618" y="3786661"/>
            <a:ext cx="5864032" cy="6142252"/>
          </a:xfrm>
          <a:custGeom>
            <a:avLst/>
            <a:gdLst/>
            <a:ahLst/>
            <a:cxnLst/>
            <a:rect r="r" b="b" t="t" l="l"/>
            <a:pathLst>
              <a:path h="6142252" w="5864032">
                <a:moveTo>
                  <a:pt x="0" y="0"/>
                </a:moveTo>
                <a:lnTo>
                  <a:pt x="5864032" y="0"/>
                </a:lnTo>
                <a:lnTo>
                  <a:pt x="5864032" y="6142252"/>
                </a:lnTo>
                <a:lnTo>
                  <a:pt x="0" y="6142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653652" y="239426"/>
            <a:ext cx="7284998" cy="1530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265"/>
              </a:lnSpc>
            </a:pPr>
            <a:r>
              <a:rPr lang="en-US" sz="9776" spc="322">
                <a:solidFill>
                  <a:srgbClr val="000000"/>
                </a:solidFill>
                <a:latin typeface="Handyman"/>
              </a:rPr>
              <a:t>OBJECTIVES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37948" y="2870458"/>
            <a:ext cx="8879532" cy="659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4"/>
              </a:lnSpc>
            </a:pPr>
            <a:r>
              <a:rPr lang="en-US" sz="3833">
                <a:solidFill>
                  <a:srgbClr val="000000"/>
                </a:solidFill>
                <a:latin typeface="Handyman"/>
              </a:rPr>
              <a:t>  -The primary goal of this project is to design and implement a robust Personal Information Management System (PIMS) that empowers users to securely manage their personal data.</a:t>
            </a:r>
          </a:p>
          <a:p>
            <a:pPr algn="l">
              <a:lnSpc>
                <a:spcPts val="4714"/>
              </a:lnSpc>
            </a:pPr>
            <a:r>
              <a:rPr lang="en-US" sz="3833">
                <a:solidFill>
                  <a:srgbClr val="000000"/>
                </a:solidFill>
                <a:latin typeface="Handyman"/>
              </a:rPr>
              <a:t>   - The system should provide features like user registration, authentication, data storage, consent management, privacy settings, and compliance with data protection regulations.</a:t>
            </a:r>
          </a:p>
          <a:p>
            <a:pPr algn="l">
              <a:lnSpc>
                <a:spcPts val="4445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860" r="0" b="-7586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586370" y="0"/>
            <a:ext cx="9220142" cy="10287000"/>
            <a:chOff x="0" y="0"/>
            <a:chExt cx="12293523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293523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293523">
                  <a:moveTo>
                    <a:pt x="0" y="0"/>
                  </a:moveTo>
                  <a:lnTo>
                    <a:pt x="12293523" y="0"/>
                  </a:lnTo>
                  <a:lnTo>
                    <a:pt x="12293523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5" id="5"/>
            <p:cNvGrpSpPr/>
            <p:nvPr/>
          </p:nvGrpSpPr>
          <p:grpSpPr>
            <a:xfrm rot="0">
              <a:off x="1589617" y="921745"/>
              <a:ext cx="8631010" cy="11564696"/>
              <a:chOff x="0" y="0"/>
              <a:chExt cx="1688100" cy="2261886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688100" cy="2261886"/>
              </a:xfrm>
              <a:custGeom>
                <a:avLst/>
                <a:gdLst/>
                <a:ahLst/>
                <a:cxnLst/>
                <a:rect r="r" b="b" t="t" l="l"/>
                <a:pathLst>
                  <a:path h="2261886" w="1688100">
                    <a:moveTo>
                      <a:pt x="0" y="0"/>
                    </a:moveTo>
                    <a:lnTo>
                      <a:pt x="1688100" y="0"/>
                    </a:lnTo>
                    <a:lnTo>
                      <a:pt x="1688100" y="2261886"/>
                    </a:lnTo>
                    <a:lnTo>
                      <a:pt x="0" y="2261886"/>
                    </a:lnTo>
                    <a:close/>
                  </a:path>
                </a:pathLst>
              </a:custGeom>
              <a:solidFill>
                <a:srgbClr val="FCF1E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1688100" cy="2299986"/>
              </a:xfrm>
              <a:prstGeom prst="rect">
                <a:avLst/>
              </a:prstGeom>
            </p:spPr>
            <p:txBody>
              <a:bodyPr anchor="ctr" rtlCol="false" tIns="47338" lIns="47338" bIns="47338" rIns="47338"/>
              <a:lstStyle/>
              <a:p>
                <a:pPr algn="ctr">
                  <a:lnSpc>
                    <a:spcPts val="2149"/>
                  </a:lnSpc>
                </a:pPr>
              </a:p>
            </p:txBody>
          </p:sp>
        </p:grpSp>
      </p:grpSp>
      <p:sp>
        <p:nvSpPr>
          <p:cNvPr name="Freeform 8" id="8"/>
          <p:cNvSpPr/>
          <p:nvPr/>
        </p:nvSpPr>
        <p:spPr>
          <a:xfrm flipH="false" flipV="false" rot="0">
            <a:off x="0" y="3681648"/>
            <a:ext cx="5332320" cy="6605352"/>
          </a:xfrm>
          <a:custGeom>
            <a:avLst/>
            <a:gdLst/>
            <a:ahLst/>
            <a:cxnLst/>
            <a:rect r="r" b="b" t="t" l="l"/>
            <a:pathLst>
              <a:path h="6605352" w="5332320">
                <a:moveTo>
                  <a:pt x="0" y="0"/>
                </a:moveTo>
                <a:lnTo>
                  <a:pt x="5332320" y="0"/>
                </a:lnTo>
                <a:lnTo>
                  <a:pt x="5332320" y="6605352"/>
                </a:lnTo>
                <a:lnTo>
                  <a:pt x="0" y="66053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881677" y="2453674"/>
            <a:ext cx="6330240" cy="6124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9"/>
              </a:lnSpc>
            </a:pPr>
            <a:r>
              <a:rPr lang="en-US" sz="3684">
                <a:solidFill>
                  <a:srgbClr val="000000"/>
                </a:solidFill>
                <a:latin typeface="Handyman"/>
              </a:rPr>
              <a:t>- Personal Data Management</a:t>
            </a:r>
          </a:p>
          <a:p>
            <a:pPr algn="l">
              <a:lnSpc>
                <a:spcPts val="4789"/>
              </a:lnSpc>
            </a:pPr>
            <a:r>
              <a:rPr lang="en-US" sz="3684">
                <a:solidFill>
                  <a:srgbClr val="000000"/>
                </a:solidFill>
                <a:latin typeface="Handyman"/>
              </a:rPr>
              <a:t>- Data Privacy</a:t>
            </a:r>
          </a:p>
          <a:p>
            <a:pPr algn="l">
              <a:lnSpc>
                <a:spcPts val="4789"/>
              </a:lnSpc>
            </a:pPr>
            <a:r>
              <a:rPr lang="en-US" sz="3684">
                <a:solidFill>
                  <a:srgbClr val="000000"/>
                </a:solidFill>
                <a:latin typeface="Handyman"/>
              </a:rPr>
              <a:t>- Data Security</a:t>
            </a:r>
          </a:p>
          <a:p>
            <a:pPr algn="l">
              <a:lnSpc>
                <a:spcPts val="4789"/>
              </a:lnSpc>
            </a:pPr>
            <a:r>
              <a:rPr lang="en-US" sz="3684">
                <a:solidFill>
                  <a:srgbClr val="000000"/>
                </a:solidFill>
                <a:latin typeface="Handyman"/>
              </a:rPr>
              <a:t>- GDPR</a:t>
            </a:r>
          </a:p>
          <a:p>
            <a:pPr algn="l">
              <a:lnSpc>
                <a:spcPts val="4789"/>
              </a:lnSpc>
            </a:pPr>
            <a:r>
              <a:rPr lang="en-US" sz="3684">
                <a:solidFill>
                  <a:srgbClr val="000000"/>
                </a:solidFill>
                <a:latin typeface="Handyman"/>
              </a:rPr>
              <a:t>- CCPA</a:t>
            </a:r>
          </a:p>
          <a:p>
            <a:pPr algn="l">
              <a:lnSpc>
                <a:spcPts val="4789"/>
              </a:lnSpc>
            </a:pPr>
            <a:r>
              <a:rPr lang="en-US" sz="3684">
                <a:solidFill>
                  <a:srgbClr val="000000"/>
                </a:solidFill>
                <a:latin typeface="Handyman"/>
              </a:rPr>
              <a:t>- Encryption</a:t>
            </a:r>
          </a:p>
          <a:p>
            <a:pPr algn="l">
              <a:lnSpc>
                <a:spcPts val="4789"/>
              </a:lnSpc>
            </a:pPr>
            <a:r>
              <a:rPr lang="en-US" sz="3684">
                <a:solidFill>
                  <a:srgbClr val="000000"/>
                </a:solidFill>
                <a:latin typeface="Handyman"/>
              </a:rPr>
              <a:t>- Data Analytics</a:t>
            </a:r>
          </a:p>
          <a:p>
            <a:pPr algn="l">
              <a:lnSpc>
                <a:spcPts val="4789"/>
              </a:lnSpc>
            </a:pPr>
            <a:r>
              <a:rPr lang="en-US" sz="3684">
                <a:solidFill>
                  <a:srgbClr val="000000"/>
                </a:solidFill>
                <a:latin typeface="Handyman"/>
              </a:rPr>
              <a:t>- User Empowerment</a:t>
            </a:r>
          </a:p>
          <a:p>
            <a:pPr algn="l">
              <a:lnSpc>
                <a:spcPts val="4789"/>
              </a:lnSpc>
            </a:pPr>
            <a:r>
              <a:rPr lang="en-US" sz="3684">
                <a:solidFill>
                  <a:srgbClr val="000000"/>
                </a:solidFill>
                <a:latin typeface="Handyman"/>
              </a:rPr>
              <a:t>- Interoperability</a:t>
            </a:r>
          </a:p>
          <a:p>
            <a:pPr algn="l">
              <a:lnSpc>
                <a:spcPts val="4789"/>
              </a:lnSpc>
            </a:pPr>
            <a:r>
              <a:rPr lang="en-US" sz="3684">
                <a:solidFill>
                  <a:srgbClr val="000000"/>
                </a:solidFill>
                <a:latin typeface="Handyman"/>
              </a:rPr>
              <a:t>- Data Integration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073489" y="942658"/>
            <a:ext cx="6885858" cy="860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24"/>
              </a:lnSpc>
            </a:pPr>
            <a:r>
              <a:rPr lang="en-US" sz="6022">
                <a:solidFill>
                  <a:srgbClr val="000000"/>
                </a:solidFill>
                <a:latin typeface="One Little Font"/>
              </a:rPr>
              <a:t>KEYWORDS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860" r="0" b="-7586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23043" y="434451"/>
            <a:ext cx="13942826" cy="9486760"/>
            <a:chOff x="0" y="0"/>
            <a:chExt cx="18590435" cy="126490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590435" cy="12649013"/>
            </a:xfrm>
            <a:custGeom>
              <a:avLst/>
              <a:gdLst/>
              <a:ahLst/>
              <a:cxnLst/>
              <a:rect r="r" b="b" t="t" l="l"/>
              <a:pathLst>
                <a:path h="12649013" w="18590435">
                  <a:moveTo>
                    <a:pt x="0" y="0"/>
                  </a:moveTo>
                  <a:lnTo>
                    <a:pt x="18590435" y="0"/>
                  </a:lnTo>
                  <a:lnTo>
                    <a:pt x="18590435" y="12649013"/>
                  </a:lnTo>
                  <a:lnTo>
                    <a:pt x="0" y="126490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5" id="5"/>
            <p:cNvGrpSpPr/>
            <p:nvPr/>
          </p:nvGrpSpPr>
          <p:grpSpPr>
            <a:xfrm rot="0">
              <a:off x="1736129" y="1816789"/>
              <a:ext cx="15333516" cy="9014907"/>
              <a:chOff x="0" y="0"/>
              <a:chExt cx="2915573" cy="1714129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915573" cy="1714129"/>
              </a:xfrm>
              <a:custGeom>
                <a:avLst/>
                <a:gdLst/>
                <a:ahLst/>
                <a:cxnLst/>
                <a:rect r="r" b="b" t="t" l="l"/>
                <a:pathLst>
                  <a:path h="1714129" w="2915573">
                    <a:moveTo>
                      <a:pt x="0" y="0"/>
                    </a:moveTo>
                    <a:lnTo>
                      <a:pt x="2915573" y="0"/>
                    </a:lnTo>
                    <a:lnTo>
                      <a:pt x="2915573" y="1714129"/>
                    </a:lnTo>
                    <a:lnTo>
                      <a:pt x="0" y="1714129"/>
                    </a:lnTo>
                    <a:close/>
                  </a:path>
                </a:pathLst>
              </a:custGeom>
              <a:solidFill>
                <a:srgbClr val="FCF1E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28575"/>
                <a:ext cx="2915573" cy="174270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64"/>
                  </a:lnSpc>
                </a:pPr>
              </a:p>
            </p:txBody>
          </p:sp>
        </p:grpSp>
      </p:grpSp>
      <p:sp>
        <p:nvSpPr>
          <p:cNvPr name="Freeform 8" id="8"/>
          <p:cNvSpPr/>
          <p:nvPr/>
        </p:nvSpPr>
        <p:spPr>
          <a:xfrm flipH="false" flipV="false" rot="0">
            <a:off x="14119064" y="61722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576176">
            <a:off x="15071453" y="2877015"/>
            <a:ext cx="2188833" cy="1679432"/>
          </a:xfrm>
          <a:custGeom>
            <a:avLst/>
            <a:gdLst/>
            <a:ahLst/>
            <a:cxnLst/>
            <a:rect r="r" b="b" t="t" l="l"/>
            <a:pathLst>
              <a:path h="1679432" w="2188833">
                <a:moveTo>
                  <a:pt x="0" y="0"/>
                </a:moveTo>
                <a:lnTo>
                  <a:pt x="2188833" y="0"/>
                </a:lnTo>
                <a:lnTo>
                  <a:pt x="2188833" y="1679432"/>
                </a:lnTo>
                <a:lnTo>
                  <a:pt x="0" y="16794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4510730">
            <a:off x="1025764" y="6042167"/>
            <a:ext cx="2394559" cy="1837280"/>
          </a:xfrm>
          <a:custGeom>
            <a:avLst/>
            <a:gdLst/>
            <a:ahLst/>
            <a:cxnLst/>
            <a:rect r="r" b="b" t="t" l="l"/>
            <a:pathLst>
              <a:path h="1837280" w="2394559">
                <a:moveTo>
                  <a:pt x="2394559" y="0"/>
                </a:moveTo>
                <a:lnTo>
                  <a:pt x="0" y="0"/>
                </a:lnTo>
                <a:lnTo>
                  <a:pt x="0" y="1837280"/>
                </a:lnTo>
                <a:lnTo>
                  <a:pt x="2394559" y="1837280"/>
                </a:lnTo>
                <a:lnTo>
                  <a:pt x="2394559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417386" y="2034786"/>
            <a:ext cx="10701677" cy="6851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0"/>
              </a:lnSpc>
            </a:pPr>
          </a:p>
          <a:p>
            <a:pPr algn="l">
              <a:lnSpc>
                <a:spcPts val="3952"/>
              </a:lnSpc>
            </a:pPr>
            <a:r>
              <a:rPr lang="en-US" sz="3040">
                <a:solidFill>
                  <a:srgbClr val="000000"/>
                </a:solidFill>
                <a:latin typeface="Handyman"/>
              </a:rPr>
              <a:t>- a PIMS that allows users to manually enter and manage their personal data securely</a:t>
            </a:r>
          </a:p>
          <a:p>
            <a:pPr algn="l">
              <a:lnSpc>
                <a:spcPts val="3830"/>
              </a:lnSpc>
            </a:pPr>
            <a:r>
              <a:rPr lang="en-US" sz="2946">
                <a:solidFill>
                  <a:srgbClr val="000000"/>
                </a:solidFill>
                <a:latin typeface="Handyman"/>
              </a:rPr>
              <a:t>- User-Friendly Interfaces</a:t>
            </a:r>
          </a:p>
          <a:p>
            <a:pPr algn="l">
              <a:lnSpc>
                <a:spcPts val="3830"/>
              </a:lnSpc>
            </a:pPr>
            <a:r>
              <a:rPr lang="en-US" sz="2946">
                <a:solidFill>
                  <a:srgbClr val="000000"/>
                </a:solidFill>
                <a:latin typeface="Handyman"/>
              </a:rPr>
              <a:t>- Customizable Privacy Settings</a:t>
            </a:r>
          </a:p>
          <a:p>
            <a:pPr algn="l">
              <a:lnSpc>
                <a:spcPts val="3830"/>
              </a:lnSpc>
            </a:pPr>
            <a:r>
              <a:rPr lang="en-US" sz="2946">
                <a:solidFill>
                  <a:srgbClr val="000000"/>
                </a:solidFill>
                <a:latin typeface="Handyman"/>
              </a:rPr>
              <a:t>- Consent-Based Data Sharing</a:t>
            </a:r>
          </a:p>
          <a:p>
            <a:pPr algn="l">
              <a:lnSpc>
                <a:spcPts val="3830"/>
              </a:lnSpc>
            </a:pPr>
            <a:r>
              <a:rPr lang="en-US" sz="2946">
                <a:solidFill>
                  <a:srgbClr val="000000"/>
                </a:solidFill>
                <a:latin typeface="Handyman"/>
              </a:rPr>
              <a:t>- Regulatory Compliance (GDPR, CCPA)</a:t>
            </a:r>
          </a:p>
          <a:p>
            <a:pPr algn="l">
              <a:lnSpc>
                <a:spcPts val="3830"/>
              </a:lnSpc>
            </a:pPr>
            <a:r>
              <a:rPr lang="en-US" sz="2946">
                <a:solidFill>
                  <a:srgbClr val="000000"/>
                </a:solidFill>
                <a:latin typeface="Handyman"/>
              </a:rPr>
              <a:t>- Data Analytics for Insights</a:t>
            </a:r>
          </a:p>
          <a:p>
            <a:pPr algn="l">
              <a:lnSpc>
                <a:spcPts val="3830"/>
              </a:lnSpc>
            </a:pPr>
            <a:r>
              <a:rPr lang="en-US" sz="2946">
                <a:solidFill>
                  <a:srgbClr val="000000"/>
                </a:solidFill>
                <a:latin typeface="Handyman"/>
              </a:rPr>
              <a:t>- Interoperability with External Services</a:t>
            </a:r>
          </a:p>
          <a:p>
            <a:pPr algn="l">
              <a:lnSpc>
                <a:spcPts val="3830"/>
              </a:lnSpc>
            </a:pPr>
            <a:r>
              <a:rPr lang="en-US" sz="2946">
                <a:solidFill>
                  <a:srgbClr val="000000"/>
                </a:solidFill>
                <a:latin typeface="Handyman"/>
              </a:rPr>
              <a:t>- *User Empowerment through Intuitive Controls</a:t>
            </a:r>
          </a:p>
          <a:p>
            <a:pPr algn="l">
              <a:lnSpc>
                <a:spcPts val="3830"/>
              </a:lnSpc>
            </a:pPr>
            <a:r>
              <a:rPr lang="en-US" sz="2946">
                <a:solidFill>
                  <a:srgbClr val="000000"/>
                </a:solidFill>
                <a:latin typeface="Handyman"/>
              </a:rPr>
              <a:t>- Transparency and Accountability</a:t>
            </a:r>
          </a:p>
          <a:p>
            <a:pPr algn="l">
              <a:lnSpc>
                <a:spcPts val="3830"/>
              </a:lnSpc>
            </a:pPr>
            <a:r>
              <a:rPr lang="en-US" sz="2946">
                <a:solidFill>
                  <a:srgbClr val="000000"/>
                </a:solidFill>
                <a:latin typeface="Handyman"/>
              </a:rPr>
              <a:t>-Secure Storage</a:t>
            </a:r>
          </a:p>
          <a:p>
            <a:pPr algn="l">
              <a:lnSpc>
                <a:spcPts val="3830"/>
              </a:lnSpc>
            </a:pPr>
            <a:r>
              <a:rPr lang="en-US" sz="2946">
                <a:solidFill>
                  <a:srgbClr val="000000"/>
                </a:solidFill>
                <a:latin typeface="Handyman"/>
              </a:rPr>
              <a:t>This ensures secure, efficient, and user-centric personal data management.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061380" y="1575607"/>
            <a:ext cx="6727824" cy="1874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7"/>
              </a:lnSpc>
            </a:pPr>
            <a:r>
              <a:rPr lang="en-US" sz="5618" spc="247">
                <a:solidFill>
                  <a:srgbClr val="000000"/>
                </a:solidFill>
                <a:latin typeface="One Little Font Bold"/>
              </a:rPr>
              <a:t>PROPOSED SOLUTION</a:t>
            </a:r>
          </a:p>
          <a:p>
            <a:pPr algn="l">
              <a:lnSpc>
                <a:spcPts val="4413"/>
              </a:lnSpc>
            </a:pPr>
          </a:p>
          <a:p>
            <a:pPr algn="l">
              <a:lnSpc>
                <a:spcPts val="4413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860" r="0" b="-7586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53222" y="1103386"/>
            <a:ext cx="4974227" cy="3865888"/>
            <a:chOff x="0" y="0"/>
            <a:chExt cx="6632303" cy="5154517"/>
          </a:xfrm>
        </p:grpSpPr>
        <p:sp>
          <p:nvSpPr>
            <p:cNvPr name="Freeform 4" id="4"/>
            <p:cNvSpPr/>
            <p:nvPr/>
          </p:nvSpPr>
          <p:spPr>
            <a:xfrm flipH="true" flipV="false" rot="0">
              <a:off x="0" y="0"/>
              <a:ext cx="6632303" cy="5154517"/>
            </a:xfrm>
            <a:custGeom>
              <a:avLst/>
              <a:gdLst/>
              <a:ahLst/>
              <a:cxnLst/>
              <a:rect r="r" b="b" t="t" l="l"/>
              <a:pathLst>
                <a:path h="5154517" w="6632303">
                  <a:moveTo>
                    <a:pt x="6632303" y="0"/>
                  </a:moveTo>
                  <a:lnTo>
                    <a:pt x="0" y="0"/>
                  </a:lnTo>
                  <a:lnTo>
                    <a:pt x="0" y="5154517"/>
                  </a:lnTo>
                  <a:lnTo>
                    <a:pt x="6632303" y="5154517"/>
                  </a:lnTo>
                  <a:lnTo>
                    <a:pt x="6632303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5" id="5"/>
            <p:cNvGrpSpPr/>
            <p:nvPr/>
          </p:nvGrpSpPr>
          <p:grpSpPr>
            <a:xfrm rot="0">
              <a:off x="2014259" y="983103"/>
              <a:ext cx="4589679" cy="2443737"/>
              <a:chOff x="0" y="0"/>
              <a:chExt cx="1526552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52655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526552">
                    <a:moveTo>
                      <a:pt x="0" y="0"/>
                    </a:moveTo>
                    <a:lnTo>
                      <a:pt x="1526552" y="0"/>
                    </a:lnTo>
                    <a:lnTo>
                      <a:pt x="1526552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4EDEB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1526552" cy="850900"/>
              </a:xfrm>
              <a:prstGeom prst="rect">
                <a:avLst/>
              </a:prstGeom>
            </p:spPr>
            <p:txBody>
              <a:bodyPr anchor="ctr" rtlCol="false" tIns="13508" lIns="13508" bIns="13508" rIns="13508"/>
              <a:lstStyle/>
              <a:p>
                <a:pPr algn="ctr">
                  <a:lnSpc>
                    <a:spcPts val="2349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558872" y="2747450"/>
              <a:ext cx="6045066" cy="2133775"/>
              <a:chOff x="0" y="0"/>
              <a:chExt cx="2010621" cy="709705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010621" cy="709705"/>
              </a:xfrm>
              <a:custGeom>
                <a:avLst/>
                <a:gdLst/>
                <a:ahLst/>
                <a:cxnLst/>
                <a:rect r="r" b="b" t="t" l="l"/>
                <a:pathLst>
                  <a:path h="709705" w="2010621">
                    <a:moveTo>
                      <a:pt x="0" y="0"/>
                    </a:moveTo>
                    <a:lnTo>
                      <a:pt x="2010621" y="0"/>
                    </a:lnTo>
                    <a:lnTo>
                      <a:pt x="2010621" y="709705"/>
                    </a:lnTo>
                    <a:lnTo>
                      <a:pt x="0" y="709705"/>
                    </a:lnTo>
                    <a:close/>
                  </a:path>
                </a:pathLst>
              </a:custGeom>
              <a:solidFill>
                <a:srgbClr val="F4EDEB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2010621" cy="747805"/>
              </a:xfrm>
              <a:prstGeom prst="rect">
                <a:avLst/>
              </a:prstGeom>
            </p:spPr>
            <p:txBody>
              <a:bodyPr anchor="ctr" rtlCol="false" tIns="13508" lIns="13508" bIns="13508" rIns="13508"/>
              <a:lstStyle/>
              <a:p>
                <a:pPr algn="ctr">
                  <a:lnSpc>
                    <a:spcPts val="2349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141826" y="1348845"/>
              <a:ext cx="1377920" cy="1335059"/>
              <a:chOff x="0" y="0"/>
              <a:chExt cx="121864" cy="118074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21864" cy="118074"/>
              </a:xfrm>
              <a:custGeom>
                <a:avLst/>
                <a:gdLst/>
                <a:ahLst/>
                <a:cxnLst/>
                <a:rect r="r" b="b" t="t" l="l"/>
                <a:pathLst>
                  <a:path h="118074" w="121864">
                    <a:moveTo>
                      <a:pt x="0" y="0"/>
                    </a:moveTo>
                    <a:lnTo>
                      <a:pt x="121864" y="0"/>
                    </a:lnTo>
                    <a:lnTo>
                      <a:pt x="121864" y="118074"/>
                    </a:lnTo>
                    <a:lnTo>
                      <a:pt x="0" y="118074"/>
                    </a:lnTo>
                    <a:close/>
                  </a:path>
                </a:pathLst>
              </a:custGeom>
              <a:solidFill>
                <a:srgbClr val="FBE68B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123825"/>
                <a:ext cx="121864" cy="24189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8834"/>
                  </a:lnSpc>
                </a:pPr>
              </a:p>
            </p:txBody>
          </p:sp>
        </p:grpSp>
      </p:grpSp>
      <p:grpSp>
        <p:nvGrpSpPr>
          <p:cNvPr name="Group 14" id="14"/>
          <p:cNvGrpSpPr/>
          <p:nvPr/>
        </p:nvGrpSpPr>
        <p:grpSpPr>
          <a:xfrm rot="0">
            <a:off x="6493005" y="3477616"/>
            <a:ext cx="4970911" cy="3863311"/>
            <a:chOff x="0" y="0"/>
            <a:chExt cx="6627881" cy="5151081"/>
          </a:xfrm>
        </p:grpSpPr>
        <p:sp>
          <p:nvSpPr>
            <p:cNvPr name="Freeform 15" id="15"/>
            <p:cNvSpPr/>
            <p:nvPr/>
          </p:nvSpPr>
          <p:spPr>
            <a:xfrm flipH="true" flipV="false" rot="0">
              <a:off x="0" y="0"/>
              <a:ext cx="6627881" cy="5151081"/>
            </a:xfrm>
            <a:custGeom>
              <a:avLst/>
              <a:gdLst/>
              <a:ahLst/>
              <a:cxnLst/>
              <a:rect r="r" b="b" t="t" l="l"/>
              <a:pathLst>
                <a:path h="5151081" w="6627881">
                  <a:moveTo>
                    <a:pt x="6627881" y="0"/>
                  </a:moveTo>
                  <a:lnTo>
                    <a:pt x="0" y="0"/>
                  </a:lnTo>
                  <a:lnTo>
                    <a:pt x="0" y="5151081"/>
                  </a:lnTo>
                  <a:lnTo>
                    <a:pt x="6627881" y="5151081"/>
                  </a:lnTo>
                  <a:lnTo>
                    <a:pt x="6627881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0">
              <a:off x="2012916" y="982448"/>
              <a:ext cx="4586619" cy="2442108"/>
              <a:chOff x="0" y="0"/>
              <a:chExt cx="1526552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52655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526552">
                    <a:moveTo>
                      <a:pt x="0" y="0"/>
                    </a:moveTo>
                    <a:lnTo>
                      <a:pt x="1526552" y="0"/>
                    </a:lnTo>
                    <a:lnTo>
                      <a:pt x="1526552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4EDEB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38100"/>
                <a:ext cx="1526552" cy="850900"/>
              </a:xfrm>
              <a:prstGeom prst="rect">
                <a:avLst/>
              </a:prstGeom>
            </p:spPr>
            <p:txBody>
              <a:bodyPr anchor="ctr" rtlCol="false" tIns="13508" lIns="13508" bIns="13508" rIns="13508"/>
              <a:lstStyle/>
              <a:p>
                <a:pPr algn="ctr">
                  <a:lnSpc>
                    <a:spcPts val="234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558499" y="2745618"/>
              <a:ext cx="6041036" cy="2132353"/>
              <a:chOff x="0" y="0"/>
              <a:chExt cx="2010621" cy="709705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2010621" cy="709705"/>
              </a:xfrm>
              <a:custGeom>
                <a:avLst/>
                <a:gdLst/>
                <a:ahLst/>
                <a:cxnLst/>
                <a:rect r="r" b="b" t="t" l="l"/>
                <a:pathLst>
                  <a:path h="709705" w="2010621">
                    <a:moveTo>
                      <a:pt x="0" y="0"/>
                    </a:moveTo>
                    <a:lnTo>
                      <a:pt x="2010621" y="0"/>
                    </a:lnTo>
                    <a:lnTo>
                      <a:pt x="2010621" y="709705"/>
                    </a:lnTo>
                    <a:lnTo>
                      <a:pt x="0" y="709705"/>
                    </a:lnTo>
                    <a:close/>
                  </a:path>
                </a:pathLst>
              </a:custGeom>
              <a:solidFill>
                <a:srgbClr val="F4EDEB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2010621" cy="747805"/>
              </a:xfrm>
              <a:prstGeom prst="rect">
                <a:avLst/>
              </a:prstGeom>
            </p:spPr>
            <p:txBody>
              <a:bodyPr anchor="ctr" rtlCol="false" tIns="13508" lIns="13508" bIns="13508" rIns="13508"/>
              <a:lstStyle/>
              <a:p>
                <a:pPr algn="ctr">
                  <a:lnSpc>
                    <a:spcPts val="2349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141731" y="1347945"/>
              <a:ext cx="1377001" cy="1334168"/>
              <a:chOff x="0" y="0"/>
              <a:chExt cx="121864" cy="118074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21864" cy="118074"/>
              </a:xfrm>
              <a:custGeom>
                <a:avLst/>
                <a:gdLst/>
                <a:ahLst/>
                <a:cxnLst/>
                <a:rect r="r" b="b" t="t" l="l"/>
                <a:pathLst>
                  <a:path h="118074" w="121864">
                    <a:moveTo>
                      <a:pt x="0" y="0"/>
                    </a:moveTo>
                    <a:lnTo>
                      <a:pt x="121864" y="0"/>
                    </a:lnTo>
                    <a:lnTo>
                      <a:pt x="121864" y="118074"/>
                    </a:lnTo>
                    <a:lnTo>
                      <a:pt x="0" y="118074"/>
                    </a:lnTo>
                    <a:close/>
                  </a:path>
                </a:pathLst>
              </a:custGeom>
              <a:solidFill>
                <a:srgbClr val="FBE68B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123825"/>
                <a:ext cx="121864" cy="24189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8834"/>
                  </a:lnSpc>
                </a:pPr>
              </a:p>
            </p:txBody>
          </p:sp>
        </p:grpSp>
      </p:grpSp>
      <p:grpSp>
        <p:nvGrpSpPr>
          <p:cNvPr name="Group 25" id="25"/>
          <p:cNvGrpSpPr/>
          <p:nvPr/>
        </p:nvGrpSpPr>
        <p:grpSpPr>
          <a:xfrm rot="0">
            <a:off x="12553457" y="5512275"/>
            <a:ext cx="5036183" cy="3914039"/>
            <a:chOff x="0" y="0"/>
            <a:chExt cx="6714911" cy="5218719"/>
          </a:xfrm>
        </p:grpSpPr>
        <p:sp>
          <p:nvSpPr>
            <p:cNvPr name="Freeform 26" id="26"/>
            <p:cNvSpPr/>
            <p:nvPr/>
          </p:nvSpPr>
          <p:spPr>
            <a:xfrm flipH="true" flipV="false" rot="0">
              <a:off x="0" y="0"/>
              <a:ext cx="6714911" cy="5218719"/>
            </a:xfrm>
            <a:custGeom>
              <a:avLst/>
              <a:gdLst/>
              <a:ahLst/>
              <a:cxnLst/>
              <a:rect r="r" b="b" t="t" l="l"/>
              <a:pathLst>
                <a:path h="5218719" w="6714911">
                  <a:moveTo>
                    <a:pt x="6714911" y="0"/>
                  </a:moveTo>
                  <a:lnTo>
                    <a:pt x="0" y="0"/>
                  </a:lnTo>
                  <a:lnTo>
                    <a:pt x="0" y="5218719"/>
                  </a:lnTo>
                  <a:lnTo>
                    <a:pt x="6714911" y="5218719"/>
                  </a:lnTo>
                  <a:lnTo>
                    <a:pt x="6714911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7" id="27"/>
            <p:cNvGrpSpPr/>
            <p:nvPr/>
          </p:nvGrpSpPr>
          <p:grpSpPr>
            <a:xfrm rot="0">
              <a:off x="2039348" y="995348"/>
              <a:ext cx="4646845" cy="2474174"/>
              <a:chOff x="0" y="0"/>
              <a:chExt cx="1526552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52655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526552">
                    <a:moveTo>
                      <a:pt x="0" y="0"/>
                    </a:moveTo>
                    <a:lnTo>
                      <a:pt x="1526552" y="0"/>
                    </a:lnTo>
                    <a:lnTo>
                      <a:pt x="1526552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4EDEB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1526552" cy="850900"/>
              </a:xfrm>
              <a:prstGeom prst="rect">
                <a:avLst/>
              </a:prstGeom>
            </p:spPr>
            <p:txBody>
              <a:bodyPr anchor="ctr" rtlCol="false" tIns="13508" lIns="13508" bIns="13508" rIns="13508"/>
              <a:lstStyle/>
              <a:p>
                <a:pPr algn="ctr">
                  <a:lnSpc>
                    <a:spcPts val="2349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565833" y="2781670"/>
              <a:ext cx="6120360" cy="2160352"/>
              <a:chOff x="0" y="0"/>
              <a:chExt cx="2010621" cy="709705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2010621" cy="709705"/>
              </a:xfrm>
              <a:custGeom>
                <a:avLst/>
                <a:gdLst/>
                <a:ahLst/>
                <a:cxnLst/>
                <a:rect r="r" b="b" t="t" l="l"/>
                <a:pathLst>
                  <a:path h="709705" w="2010621">
                    <a:moveTo>
                      <a:pt x="0" y="0"/>
                    </a:moveTo>
                    <a:lnTo>
                      <a:pt x="2010621" y="0"/>
                    </a:lnTo>
                    <a:lnTo>
                      <a:pt x="2010621" y="709705"/>
                    </a:lnTo>
                    <a:lnTo>
                      <a:pt x="0" y="709705"/>
                    </a:lnTo>
                    <a:close/>
                  </a:path>
                </a:pathLst>
              </a:custGeom>
              <a:solidFill>
                <a:srgbClr val="F4EDEB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38100"/>
                <a:ext cx="2010621" cy="747805"/>
              </a:xfrm>
              <a:prstGeom prst="rect">
                <a:avLst/>
              </a:prstGeom>
            </p:spPr>
            <p:txBody>
              <a:bodyPr anchor="ctr" rtlCol="false" tIns="13508" lIns="13508" bIns="13508" rIns="13508"/>
              <a:lstStyle/>
              <a:p>
                <a:pPr algn="ctr">
                  <a:lnSpc>
                    <a:spcPts val="2349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143592" y="1365645"/>
              <a:ext cx="1395082" cy="1351687"/>
              <a:chOff x="0" y="0"/>
              <a:chExt cx="121864" cy="118074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21864" cy="118074"/>
              </a:xfrm>
              <a:custGeom>
                <a:avLst/>
                <a:gdLst/>
                <a:ahLst/>
                <a:cxnLst/>
                <a:rect r="r" b="b" t="t" l="l"/>
                <a:pathLst>
                  <a:path h="118074" w="121864">
                    <a:moveTo>
                      <a:pt x="0" y="0"/>
                    </a:moveTo>
                    <a:lnTo>
                      <a:pt x="121864" y="0"/>
                    </a:lnTo>
                    <a:lnTo>
                      <a:pt x="121864" y="118074"/>
                    </a:lnTo>
                    <a:lnTo>
                      <a:pt x="0" y="118074"/>
                    </a:lnTo>
                    <a:close/>
                  </a:path>
                </a:pathLst>
              </a:custGeom>
              <a:solidFill>
                <a:srgbClr val="FBE68B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123825"/>
                <a:ext cx="121864" cy="24189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8834"/>
                  </a:lnSpc>
                </a:pPr>
              </a:p>
            </p:txBody>
          </p:sp>
        </p:grpSp>
      </p:grpSp>
      <p:sp>
        <p:nvSpPr>
          <p:cNvPr name="Freeform 36" id="36"/>
          <p:cNvSpPr/>
          <p:nvPr/>
        </p:nvSpPr>
        <p:spPr>
          <a:xfrm flipH="false" flipV="false" rot="0">
            <a:off x="429764" y="5143500"/>
            <a:ext cx="5297685" cy="5018353"/>
          </a:xfrm>
          <a:custGeom>
            <a:avLst/>
            <a:gdLst/>
            <a:ahLst/>
            <a:cxnLst/>
            <a:rect r="r" b="b" t="t" l="l"/>
            <a:pathLst>
              <a:path h="5018353" w="5297685">
                <a:moveTo>
                  <a:pt x="0" y="0"/>
                </a:moveTo>
                <a:lnTo>
                  <a:pt x="5297685" y="0"/>
                </a:lnTo>
                <a:lnTo>
                  <a:pt x="5297685" y="5018353"/>
                </a:lnTo>
                <a:lnTo>
                  <a:pt x="0" y="50183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7264604" y="496330"/>
            <a:ext cx="5940317" cy="2585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900" spc="673">
                <a:solidFill>
                  <a:srgbClr val="000000"/>
                </a:solidFill>
                <a:latin typeface="One Little Font Bold"/>
              </a:rPr>
              <a:t>FUTURE </a:t>
            </a:r>
          </a:p>
          <a:p>
            <a:pPr algn="ctr">
              <a:lnSpc>
                <a:spcPts val="9900"/>
              </a:lnSpc>
            </a:pPr>
            <a:r>
              <a:rPr lang="en-US" sz="9900" spc="673">
                <a:solidFill>
                  <a:srgbClr val="000000"/>
                </a:solidFill>
                <a:latin typeface="One Little Font Bold"/>
              </a:rPr>
              <a:t>SCOPE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91402" y="3187859"/>
            <a:ext cx="4236048" cy="1566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7"/>
              </a:lnSpc>
            </a:pPr>
            <a:r>
              <a:rPr lang="en-US" sz="2452">
                <a:solidFill>
                  <a:srgbClr val="000000"/>
                </a:solidFill>
                <a:latin typeface="Handyman"/>
              </a:rPr>
              <a:t>Advanced Security Features: Multi-factor authentication and biometrics</a:t>
            </a:r>
          </a:p>
          <a:p>
            <a:pPr algn="l">
              <a:lnSpc>
                <a:spcPts val="3017"/>
              </a:lnSpc>
            </a:pPr>
          </a:p>
        </p:txBody>
      </p:sp>
      <p:sp>
        <p:nvSpPr>
          <p:cNvPr name="TextBox 39" id="39"/>
          <p:cNvSpPr txBox="true"/>
          <p:nvPr/>
        </p:nvSpPr>
        <p:spPr>
          <a:xfrm rot="0">
            <a:off x="964199" y="1698385"/>
            <a:ext cx="1617849" cy="1337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99"/>
              </a:lnSpc>
            </a:pPr>
            <a:r>
              <a:rPr lang="en-US" sz="8799" spc="598">
                <a:solidFill>
                  <a:srgbClr val="000000"/>
                </a:solidFill>
                <a:latin typeface="Handyman"/>
              </a:rPr>
              <a:t>01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6731927" y="4244663"/>
            <a:ext cx="1480429" cy="1073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7"/>
              </a:lnSpc>
            </a:pPr>
            <a:r>
              <a:rPr lang="en-US" sz="6997" spc="475">
                <a:solidFill>
                  <a:srgbClr val="000000"/>
                </a:solidFill>
                <a:latin typeface="Handyman"/>
              </a:rPr>
              <a:t>02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8360622" y="4177988"/>
            <a:ext cx="2395444" cy="2719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6"/>
              </a:lnSpc>
            </a:pPr>
            <a:r>
              <a:rPr lang="en-US" sz="2875">
                <a:solidFill>
                  <a:srgbClr val="000000"/>
                </a:solidFill>
                <a:latin typeface="Handyman"/>
              </a:rPr>
              <a:t>AI and Machine Learning: Predictive analytics and recommendations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4343575" y="6755704"/>
            <a:ext cx="3246065" cy="2122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3"/>
              </a:lnSpc>
            </a:pPr>
            <a:r>
              <a:rPr lang="en-US" sz="2686">
                <a:solidFill>
                  <a:srgbClr val="000000"/>
                </a:solidFill>
                <a:latin typeface="Handyman"/>
              </a:rPr>
              <a:t>Blockchain Integration: Immutable audit trails</a:t>
            </a:r>
          </a:p>
          <a:p>
            <a:pPr algn="l">
              <a:lnSpc>
                <a:spcPts val="3303"/>
              </a:lnSpc>
            </a:pPr>
            <a:r>
              <a:rPr lang="en-US" sz="2686">
                <a:solidFill>
                  <a:srgbClr val="000000"/>
                </a:solidFill>
                <a:latin typeface="Handyman"/>
              </a:rPr>
              <a:t>Cross-Platform Support: Broader device compatibility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2777407" y="6180713"/>
            <a:ext cx="1566169" cy="129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18"/>
              </a:lnSpc>
            </a:pPr>
            <a:r>
              <a:rPr lang="en-US" sz="8518" spc="579">
                <a:solidFill>
                  <a:srgbClr val="000000"/>
                </a:solidFill>
                <a:latin typeface="Handyman"/>
              </a:rPr>
              <a:t>03</a:t>
            </a:r>
          </a:p>
        </p:txBody>
      </p:sp>
      <p:sp>
        <p:nvSpPr>
          <p:cNvPr name="Freeform 44" id="44"/>
          <p:cNvSpPr/>
          <p:nvPr/>
        </p:nvSpPr>
        <p:spPr>
          <a:xfrm flipH="false" flipV="false" rot="0">
            <a:off x="14078182" y="813907"/>
            <a:ext cx="3181118" cy="3940574"/>
          </a:xfrm>
          <a:custGeom>
            <a:avLst/>
            <a:gdLst/>
            <a:ahLst/>
            <a:cxnLst/>
            <a:rect r="r" b="b" t="t" l="l"/>
            <a:pathLst>
              <a:path h="3940574" w="3181118">
                <a:moveTo>
                  <a:pt x="0" y="0"/>
                </a:moveTo>
                <a:lnTo>
                  <a:pt x="3181118" y="0"/>
                </a:lnTo>
                <a:lnTo>
                  <a:pt x="3181118" y="3940573"/>
                </a:lnTo>
                <a:lnTo>
                  <a:pt x="0" y="39405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860" r="0" b="-7586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39012" y="3217197"/>
            <a:ext cx="4655996" cy="6356627"/>
            <a:chOff x="0" y="0"/>
            <a:chExt cx="6207995" cy="847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207995" cy="8475503"/>
            </a:xfrm>
            <a:custGeom>
              <a:avLst/>
              <a:gdLst/>
              <a:ahLst/>
              <a:cxnLst/>
              <a:rect r="r" b="b" t="t" l="l"/>
              <a:pathLst>
                <a:path h="8475503" w="6207995">
                  <a:moveTo>
                    <a:pt x="0" y="0"/>
                  </a:moveTo>
                  <a:lnTo>
                    <a:pt x="6207995" y="0"/>
                  </a:lnTo>
                  <a:lnTo>
                    <a:pt x="6207995" y="8475503"/>
                  </a:lnTo>
                  <a:lnTo>
                    <a:pt x="0" y="84755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5" id="5"/>
            <p:cNvGrpSpPr/>
            <p:nvPr/>
          </p:nvGrpSpPr>
          <p:grpSpPr>
            <a:xfrm rot="5400000">
              <a:off x="-211461" y="1888087"/>
              <a:ext cx="6626766" cy="5671465"/>
              <a:chOff x="0" y="0"/>
              <a:chExt cx="2192072" cy="1876067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192072" cy="1876067"/>
              </a:xfrm>
              <a:custGeom>
                <a:avLst/>
                <a:gdLst/>
                <a:ahLst/>
                <a:cxnLst/>
                <a:rect r="r" b="b" t="t" l="l"/>
                <a:pathLst>
                  <a:path h="1876067" w="2192072">
                    <a:moveTo>
                      <a:pt x="0" y="0"/>
                    </a:moveTo>
                    <a:lnTo>
                      <a:pt x="2192072" y="0"/>
                    </a:lnTo>
                    <a:lnTo>
                      <a:pt x="2192072" y="1876067"/>
                    </a:lnTo>
                    <a:lnTo>
                      <a:pt x="0" y="1876067"/>
                    </a:lnTo>
                    <a:close/>
                  </a:path>
                </a:pathLst>
              </a:custGeom>
              <a:solidFill>
                <a:srgbClr val="FCF0E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9525"/>
                <a:ext cx="2192072" cy="1885592"/>
              </a:xfrm>
              <a:prstGeom prst="rect">
                <a:avLst/>
              </a:prstGeom>
            </p:spPr>
            <p:txBody>
              <a:bodyPr anchor="ctr" rtlCol="false" tIns="30335" lIns="30335" bIns="30335" rIns="30335"/>
              <a:lstStyle/>
              <a:p>
                <a:pPr algn="ctr">
                  <a:lnSpc>
                    <a:spcPts val="1588"/>
                  </a:lnSpc>
                </a:pPr>
              </a:p>
            </p:txBody>
          </p:sp>
        </p:grpSp>
      </p:grpSp>
      <p:grpSp>
        <p:nvGrpSpPr>
          <p:cNvPr name="Group 8" id="8"/>
          <p:cNvGrpSpPr/>
          <p:nvPr/>
        </p:nvGrpSpPr>
        <p:grpSpPr>
          <a:xfrm rot="0">
            <a:off x="6816002" y="3217197"/>
            <a:ext cx="4655996" cy="6356627"/>
            <a:chOff x="0" y="0"/>
            <a:chExt cx="6207995" cy="84755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207995" cy="8475503"/>
            </a:xfrm>
            <a:custGeom>
              <a:avLst/>
              <a:gdLst/>
              <a:ahLst/>
              <a:cxnLst/>
              <a:rect r="r" b="b" t="t" l="l"/>
              <a:pathLst>
                <a:path h="8475503" w="6207995">
                  <a:moveTo>
                    <a:pt x="0" y="0"/>
                  </a:moveTo>
                  <a:lnTo>
                    <a:pt x="6207995" y="0"/>
                  </a:lnTo>
                  <a:lnTo>
                    <a:pt x="6207995" y="8475503"/>
                  </a:lnTo>
                  <a:lnTo>
                    <a:pt x="0" y="84755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0" id="10"/>
            <p:cNvGrpSpPr/>
            <p:nvPr/>
          </p:nvGrpSpPr>
          <p:grpSpPr>
            <a:xfrm rot="5400000">
              <a:off x="-211461" y="1888087"/>
              <a:ext cx="6626766" cy="5671465"/>
              <a:chOff x="0" y="0"/>
              <a:chExt cx="2192072" cy="1876067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192072" cy="1876067"/>
              </a:xfrm>
              <a:custGeom>
                <a:avLst/>
                <a:gdLst/>
                <a:ahLst/>
                <a:cxnLst/>
                <a:rect r="r" b="b" t="t" l="l"/>
                <a:pathLst>
                  <a:path h="1876067" w="2192072">
                    <a:moveTo>
                      <a:pt x="0" y="0"/>
                    </a:moveTo>
                    <a:lnTo>
                      <a:pt x="2192072" y="0"/>
                    </a:lnTo>
                    <a:lnTo>
                      <a:pt x="2192072" y="1876067"/>
                    </a:lnTo>
                    <a:lnTo>
                      <a:pt x="0" y="1876067"/>
                    </a:lnTo>
                    <a:close/>
                  </a:path>
                </a:pathLst>
              </a:custGeom>
              <a:solidFill>
                <a:srgbClr val="FCF0E0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9525"/>
                <a:ext cx="2192072" cy="1885592"/>
              </a:xfrm>
              <a:prstGeom prst="rect">
                <a:avLst/>
              </a:prstGeom>
            </p:spPr>
            <p:txBody>
              <a:bodyPr anchor="ctr" rtlCol="false" tIns="30335" lIns="30335" bIns="30335" rIns="30335"/>
              <a:lstStyle/>
              <a:p>
                <a:pPr algn="ctr">
                  <a:lnSpc>
                    <a:spcPts val="1588"/>
                  </a:lnSpc>
                </a:pPr>
              </a:p>
            </p:txBody>
          </p:sp>
        </p:grpSp>
      </p:grpSp>
      <p:grpSp>
        <p:nvGrpSpPr>
          <p:cNvPr name="Group 13" id="13"/>
          <p:cNvGrpSpPr/>
          <p:nvPr/>
        </p:nvGrpSpPr>
        <p:grpSpPr>
          <a:xfrm rot="0">
            <a:off x="11692991" y="3217197"/>
            <a:ext cx="4655996" cy="6356627"/>
            <a:chOff x="0" y="0"/>
            <a:chExt cx="6207995" cy="847550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207995" cy="8475503"/>
            </a:xfrm>
            <a:custGeom>
              <a:avLst/>
              <a:gdLst/>
              <a:ahLst/>
              <a:cxnLst/>
              <a:rect r="r" b="b" t="t" l="l"/>
              <a:pathLst>
                <a:path h="8475503" w="6207995">
                  <a:moveTo>
                    <a:pt x="0" y="0"/>
                  </a:moveTo>
                  <a:lnTo>
                    <a:pt x="6207995" y="0"/>
                  </a:lnTo>
                  <a:lnTo>
                    <a:pt x="6207995" y="8475503"/>
                  </a:lnTo>
                  <a:lnTo>
                    <a:pt x="0" y="84755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5400000">
              <a:off x="-211461" y="1888087"/>
              <a:ext cx="6626766" cy="5671465"/>
              <a:chOff x="0" y="0"/>
              <a:chExt cx="2192072" cy="1876067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2192072" cy="1876067"/>
              </a:xfrm>
              <a:custGeom>
                <a:avLst/>
                <a:gdLst/>
                <a:ahLst/>
                <a:cxnLst/>
                <a:rect r="r" b="b" t="t" l="l"/>
                <a:pathLst>
                  <a:path h="1876067" w="2192072">
                    <a:moveTo>
                      <a:pt x="0" y="0"/>
                    </a:moveTo>
                    <a:lnTo>
                      <a:pt x="2192072" y="0"/>
                    </a:lnTo>
                    <a:lnTo>
                      <a:pt x="2192072" y="1876067"/>
                    </a:lnTo>
                    <a:lnTo>
                      <a:pt x="0" y="1876067"/>
                    </a:lnTo>
                    <a:close/>
                  </a:path>
                </a:pathLst>
              </a:custGeom>
              <a:solidFill>
                <a:srgbClr val="FCF0E0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9525"/>
                <a:ext cx="2192072" cy="1885592"/>
              </a:xfrm>
              <a:prstGeom prst="rect">
                <a:avLst/>
              </a:prstGeom>
            </p:spPr>
            <p:txBody>
              <a:bodyPr anchor="ctr" rtlCol="false" tIns="30335" lIns="30335" bIns="30335" rIns="30335"/>
              <a:lstStyle/>
              <a:p>
                <a:pPr algn="ctr">
                  <a:lnSpc>
                    <a:spcPts val="1588"/>
                  </a:lnSpc>
                </a:pPr>
              </a:p>
            </p:txBody>
          </p:sp>
        </p:grpSp>
      </p:grpSp>
      <p:sp>
        <p:nvSpPr>
          <p:cNvPr name="TextBox 18" id="18"/>
          <p:cNvSpPr txBox="true"/>
          <p:nvPr/>
        </p:nvSpPr>
        <p:spPr>
          <a:xfrm rot="0">
            <a:off x="2776801" y="795886"/>
            <a:ext cx="12734397" cy="1337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99"/>
              </a:lnSpc>
            </a:pPr>
            <a:r>
              <a:rPr lang="en-US" sz="8799" spc="545">
                <a:solidFill>
                  <a:srgbClr val="000000"/>
                </a:solidFill>
                <a:latin typeface="Handyman"/>
              </a:rPr>
              <a:t>TECHNOLOGY STACK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7351366" y="6973386"/>
            <a:ext cx="3585267" cy="2234480"/>
          </a:xfrm>
          <a:custGeom>
            <a:avLst/>
            <a:gdLst/>
            <a:ahLst/>
            <a:cxnLst/>
            <a:rect r="r" b="b" t="t" l="l"/>
            <a:pathLst>
              <a:path h="2234480" w="3585267">
                <a:moveTo>
                  <a:pt x="0" y="0"/>
                </a:moveTo>
                <a:lnTo>
                  <a:pt x="3585268" y="0"/>
                </a:lnTo>
                <a:lnTo>
                  <a:pt x="3585268" y="2234479"/>
                </a:lnTo>
                <a:lnTo>
                  <a:pt x="0" y="22344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711163" y="6442017"/>
            <a:ext cx="2816283" cy="2816283"/>
          </a:xfrm>
          <a:custGeom>
            <a:avLst/>
            <a:gdLst/>
            <a:ahLst/>
            <a:cxnLst/>
            <a:rect r="r" b="b" t="t" l="l"/>
            <a:pathLst>
              <a:path h="2816283" w="2816283">
                <a:moveTo>
                  <a:pt x="0" y="0"/>
                </a:moveTo>
                <a:lnTo>
                  <a:pt x="2816283" y="0"/>
                </a:lnTo>
                <a:lnTo>
                  <a:pt x="2816283" y="2816283"/>
                </a:lnTo>
                <a:lnTo>
                  <a:pt x="0" y="28162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259273" y="231862"/>
            <a:ext cx="2948158" cy="2373719"/>
          </a:xfrm>
          <a:custGeom>
            <a:avLst/>
            <a:gdLst/>
            <a:ahLst/>
            <a:cxnLst/>
            <a:rect r="r" b="b" t="t" l="l"/>
            <a:pathLst>
              <a:path h="2373719" w="2948158">
                <a:moveTo>
                  <a:pt x="0" y="0"/>
                </a:moveTo>
                <a:lnTo>
                  <a:pt x="2948159" y="0"/>
                </a:lnTo>
                <a:lnTo>
                  <a:pt x="2948159" y="2373718"/>
                </a:lnTo>
                <a:lnTo>
                  <a:pt x="0" y="23737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5168322" y="355538"/>
            <a:ext cx="2920555" cy="2250042"/>
          </a:xfrm>
          <a:custGeom>
            <a:avLst/>
            <a:gdLst/>
            <a:ahLst/>
            <a:cxnLst/>
            <a:rect r="r" b="b" t="t" l="l"/>
            <a:pathLst>
              <a:path h="2250042" w="2920555">
                <a:moveTo>
                  <a:pt x="0" y="0"/>
                </a:moveTo>
                <a:lnTo>
                  <a:pt x="2920555" y="0"/>
                </a:lnTo>
                <a:lnTo>
                  <a:pt x="2920555" y="2250042"/>
                </a:lnTo>
                <a:lnTo>
                  <a:pt x="0" y="22500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2776801" y="6291276"/>
            <a:ext cx="2967024" cy="2967024"/>
          </a:xfrm>
          <a:custGeom>
            <a:avLst/>
            <a:gdLst/>
            <a:ahLst/>
            <a:cxnLst/>
            <a:rect r="r" b="b" t="t" l="l"/>
            <a:pathLst>
              <a:path h="2967024" w="2967024">
                <a:moveTo>
                  <a:pt x="0" y="0"/>
                </a:moveTo>
                <a:lnTo>
                  <a:pt x="2967025" y="0"/>
                </a:lnTo>
                <a:lnTo>
                  <a:pt x="2967025" y="2967024"/>
                </a:lnTo>
                <a:lnTo>
                  <a:pt x="0" y="296702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999332" y="4403060"/>
            <a:ext cx="4459366" cy="584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3899">
                <a:solidFill>
                  <a:srgbClr val="000000"/>
                </a:solidFill>
                <a:latin typeface="Handyman"/>
              </a:rPr>
              <a:t>FRONT END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400657" y="5364641"/>
            <a:ext cx="4194352" cy="536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1"/>
              </a:lnSpc>
            </a:pPr>
            <a:r>
              <a:rPr lang="en-US" sz="3481">
                <a:solidFill>
                  <a:srgbClr val="000000"/>
                </a:solidFill>
                <a:latin typeface="Handyman"/>
              </a:rPr>
              <a:t>-- java swing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990517" y="4409910"/>
            <a:ext cx="4459366" cy="618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9"/>
              </a:lnSpc>
            </a:pPr>
            <a:r>
              <a:rPr lang="en-US" sz="4099">
                <a:solidFill>
                  <a:srgbClr val="000000"/>
                </a:solidFill>
                <a:latin typeface="Handyman"/>
              </a:rPr>
              <a:t>BACKEND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388143" y="5514596"/>
            <a:ext cx="4194352" cy="8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1"/>
              </a:lnSpc>
            </a:pPr>
            <a:r>
              <a:rPr lang="en-US" sz="3181">
                <a:solidFill>
                  <a:srgbClr val="000000"/>
                </a:solidFill>
                <a:latin typeface="Handyman"/>
              </a:rPr>
              <a:t>--Java for logic</a:t>
            </a:r>
          </a:p>
          <a:p>
            <a:pPr algn="l">
              <a:lnSpc>
                <a:spcPts val="3181"/>
              </a:lnSpc>
            </a:pPr>
            <a:r>
              <a:rPr lang="en-US" sz="3181">
                <a:solidFill>
                  <a:srgbClr val="000000"/>
                </a:solidFill>
                <a:latin typeface="Handyman"/>
              </a:rPr>
              <a:t>jdbc for connectivity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582495" y="4432770"/>
            <a:ext cx="4459366" cy="572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3799">
                <a:solidFill>
                  <a:srgbClr val="000000"/>
                </a:solidFill>
                <a:latin typeface="Handyman"/>
              </a:rPr>
              <a:t>DATABASE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022129" y="5216284"/>
            <a:ext cx="4194352" cy="85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1"/>
              </a:lnSpc>
            </a:pPr>
            <a:r>
              <a:rPr lang="en-US" sz="3081">
                <a:solidFill>
                  <a:srgbClr val="000000"/>
                </a:solidFill>
                <a:latin typeface="Handyman"/>
              </a:rPr>
              <a:t>Language - SQL</a:t>
            </a:r>
          </a:p>
          <a:p>
            <a:pPr algn="l">
              <a:lnSpc>
                <a:spcPts val="3081"/>
              </a:lnSpc>
            </a:pPr>
            <a:r>
              <a:rPr lang="en-US" sz="3081">
                <a:solidFill>
                  <a:srgbClr val="000000"/>
                </a:solidFill>
                <a:latin typeface="Handyman"/>
              </a:rPr>
              <a:t>Platform - MySQL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39548" y="212550"/>
            <a:ext cx="12969075" cy="9861900"/>
          </a:xfrm>
          <a:custGeom>
            <a:avLst/>
            <a:gdLst/>
            <a:ahLst/>
            <a:cxnLst/>
            <a:rect r="r" b="b" t="t" l="l"/>
            <a:pathLst>
              <a:path h="9861900" w="12969075">
                <a:moveTo>
                  <a:pt x="0" y="0"/>
                </a:moveTo>
                <a:lnTo>
                  <a:pt x="12969075" y="0"/>
                </a:lnTo>
                <a:lnTo>
                  <a:pt x="12969075" y="9861900"/>
                </a:lnTo>
                <a:lnTo>
                  <a:pt x="0" y="9861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853" y="2916013"/>
            <a:ext cx="3942484" cy="3548236"/>
          </a:xfrm>
          <a:custGeom>
            <a:avLst/>
            <a:gdLst/>
            <a:ahLst/>
            <a:cxnLst/>
            <a:rect r="r" b="b" t="t" l="l"/>
            <a:pathLst>
              <a:path h="3548236" w="3942484">
                <a:moveTo>
                  <a:pt x="0" y="0"/>
                </a:moveTo>
                <a:lnTo>
                  <a:pt x="3942485" y="0"/>
                </a:lnTo>
                <a:lnTo>
                  <a:pt x="3942485" y="3548236"/>
                </a:lnTo>
                <a:lnTo>
                  <a:pt x="0" y="35482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2853" y="6588074"/>
            <a:ext cx="5607755" cy="3698926"/>
          </a:xfrm>
          <a:custGeom>
            <a:avLst/>
            <a:gdLst/>
            <a:ahLst/>
            <a:cxnLst/>
            <a:rect r="r" b="b" t="t" l="l"/>
            <a:pathLst>
              <a:path h="3698926" w="5607755">
                <a:moveTo>
                  <a:pt x="0" y="0"/>
                </a:moveTo>
                <a:lnTo>
                  <a:pt x="5607755" y="0"/>
                </a:lnTo>
                <a:lnTo>
                  <a:pt x="5607755" y="3698926"/>
                </a:lnTo>
                <a:lnTo>
                  <a:pt x="0" y="36989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2098" y="499272"/>
            <a:ext cx="5070420" cy="2295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34"/>
              </a:lnSpc>
            </a:pPr>
            <a:r>
              <a:rPr lang="en-US" sz="8234" spc="609">
                <a:solidFill>
                  <a:srgbClr val="000000"/>
                </a:solidFill>
                <a:latin typeface="Handyman"/>
              </a:rPr>
              <a:t>ER DIAGRAM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860" r="0" b="-7586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7782" y="1875189"/>
            <a:ext cx="6361506" cy="3535506"/>
          </a:xfrm>
          <a:custGeom>
            <a:avLst/>
            <a:gdLst/>
            <a:ahLst/>
            <a:cxnLst/>
            <a:rect r="r" b="b" t="t" l="l"/>
            <a:pathLst>
              <a:path h="3535506" w="6361506">
                <a:moveTo>
                  <a:pt x="0" y="0"/>
                </a:moveTo>
                <a:lnTo>
                  <a:pt x="6361506" y="0"/>
                </a:lnTo>
                <a:lnTo>
                  <a:pt x="6361506" y="3535506"/>
                </a:lnTo>
                <a:lnTo>
                  <a:pt x="0" y="35355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144740" y="1830928"/>
            <a:ext cx="6371658" cy="3624028"/>
          </a:xfrm>
          <a:custGeom>
            <a:avLst/>
            <a:gdLst/>
            <a:ahLst/>
            <a:cxnLst/>
            <a:rect r="r" b="b" t="t" l="l"/>
            <a:pathLst>
              <a:path h="3624028" w="6371658">
                <a:moveTo>
                  <a:pt x="0" y="0"/>
                </a:moveTo>
                <a:lnTo>
                  <a:pt x="6371657" y="0"/>
                </a:lnTo>
                <a:lnTo>
                  <a:pt x="6371657" y="3624028"/>
                </a:lnTo>
                <a:lnTo>
                  <a:pt x="0" y="36240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7782" y="5927874"/>
            <a:ext cx="6361506" cy="3938692"/>
          </a:xfrm>
          <a:custGeom>
            <a:avLst/>
            <a:gdLst/>
            <a:ahLst/>
            <a:cxnLst/>
            <a:rect r="r" b="b" t="t" l="l"/>
            <a:pathLst>
              <a:path h="3938692" w="6361506">
                <a:moveTo>
                  <a:pt x="0" y="0"/>
                </a:moveTo>
                <a:lnTo>
                  <a:pt x="6361506" y="0"/>
                </a:lnTo>
                <a:lnTo>
                  <a:pt x="6361506" y="3938692"/>
                </a:lnTo>
                <a:lnTo>
                  <a:pt x="0" y="39386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144740" y="5927874"/>
            <a:ext cx="6706766" cy="3822581"/>
          </a:xfrm>
          <a:custGeom>
            <a:avLst/>
            <a:gdLst/>
            <a:ahLst/>
            <a:cxnLst/>
            <a:rect r="r" b="b" t="t" l="l"/>
            <a:pathLst>
              <a:path h="3822581" w="6706766">
                <a:moveTo>
                  <a:pt x="0" y="0"/>
                </a:moveTo>
                <a:lnTo>
                  <a:pt x="6706766" y="0"/>
                </a:lnTo>
                <a:lnTo>
                  <a:pt x="6706766" y="3822580"/>
                </a:lnTo>
                <a:lnTo>
                  <a:pt x="0" y="38225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09456" y="435599"/>
            <a:ext cx="17069088" cy="117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7700" spc="569">
                <a:solidFill>
                  <a:srgbClr val="000000"/>
                </a:solidFill>
                <a:latin typeface="Handyman"/>
              </a:rPr>
              <a:t>Account  Creation &amp;  User Login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DAGF6ErgPio</dc:identifier>
  <dcterms:modified xsi:type="dcterms:W3CDTF">2011-08-01T06:04:30Z</dcterms:modified>
  <cp:revision>1</cp:revision>
  <dc:title>Purple and Yellow Pastel Cute Creative project Presentation</dc:title>
</cp:coreProperties>
</file>